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23" r:id="rId2"/>
    <p:sldId id="282" r:id="rId3"/>
    <p:sldId id="283" r:id="rId4"/>
    <p:sldId id="284" r:id="rId5"/>
    <p:sldId id="317" r:id="rId6"/>
    <p:sldId id="320" r:id="rId7"/>
    <p:sldId id="287" r:id="rId8"/>
    <p:sldId id="319" r:id="rId9"/>
    <p:sldId id="288" r:id="rId10"/>
    <p:sldId id="299" r:id="rId11"/>
    <p:sldId id="300" r:id="rId12"/>
    <p:sldId id="324" r:id="rId13"/>
    <p:sldId id="301" r:id="rId14"/>
    <p:sldId id="302" r:id="rId15"/>
    <p:sldId id="303" r:id="rId16"/>
    <p:sldId id="304" r:id="rId17"/>
    <p:sldId id="305" r:id="rId18"/>
    <p:sldId id="306" r:id="rId19"/>
    <p:sldId id="307" r:id="rId20"/>
    <p:sldId id="308" r:id="rId21"/>
    <p:sldId id="309" r:id="rId22"/>
    <p:sldId id="310" r:id="rId23"/>
    <p:sldId id="311" r:id="rId24"/>
    <p:sldId id="312" r:id="rId25"/>
    <p:sldId id="313" r:id="rId26"/>
    <p:sldId id="314" r:id="rId27"/>
    <p:sldId id="315" r:id="rId28"/>
    <p:sldId id="330" r:id="rId29"/>
    <p:sldId id="325" r:id="rId30"/>
    <p:sldId id="326" r:id="rId31"/>
    <p:sldId id="327" r:id="rId32"/>
    <p:sldId id="328" r:id="rId33"/>
    <p:sldId id="346" r:id="rId34"/>
    <p:sldId id="339" r:id="rId35"/>
    <p:sldId id="340" r:id="rId36"/>
    <p:sldId id="341" r:id="rId37"/>
    <p:sldId id="342" r:id="rId38"/>
    <p:sldId id="343" r:id="rId39"/>
    <p:sldId id="344" r:id="rId40"/>
    <p:sldId id="345" r:id="rId41"/>
    <p:sldId id="354" r:id="rId42"/>
    <p:sldId id="355" r:id="rId43"/>
    <p:sldId id="350" r:id="rId44"/>
    <p:sldId id="351" r:id="rId45"/>
    <p:sldId id="356" r:id="rId46"/>
    <p:sldId id="353" r:id="rId47"/>
    <p:sldId id="357" r:id="rId48"/>
    <p:sldId id="358" r:id="rId4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6E7894F4-63ED-423C-AA8A-107F06CE1D9E}">
          <p14:sldIdLst>
            <p14:sldId id="323"/>
            <p14:sldId id="282"/>
          </p14:sldIdLst>
        </p14:section>
        <p14:section name="Section sans titre" id="{9BCA71B7-9410-4877-B0F7-0D04F95620A2}">
          <p14:sldIdLst>
            <p14:sldId id="283"/>
            <p14:sldId id="284"/>
            <p14:sldId id="317"/>
            <p14:sldId id="320"/>
            <p14:sldId id="287"/>
            <p14:sldId id="319"/>
            <p14:sldId id="288"/>
            <p14:sldId id="299"/>
            <p14:sldId id="300"/>
            <p14:sldId id="324"/>
            <p14:sldId id="301"/>
            <p14:sldId id="302"/>
            <p14:sldId id="303"/>
            <p14:sldId id="304"/>
            <p14:sldId id="305"/>
            <p14:sldId id="306"/>
            <p14:sldId id="307"/>
            <p14:sldId id="308"/>
            <p14:sldId id="309"/>
            <p14:sldId id="310"/>
            <p14:sldId id="311"/>
            <p14:sldId id="312"/>
            <p14:sldId id="313"/>
            <p14:sldId id="314"/>
            <p14:sldId id="315"/>
            <p14:sldId id="330"/>
            <p14:sldId id="325"/>
            <p14:sldId id="326"/>
            <p14:sldId id="327"/>
            <p14:sldId id="328"/>
            <p14:sldId id="346"/>
            <p14:sldId id="339"/>
            <p14:sldId id="340"/>
            <p14:sldId id="341"/>
            <p14:sldId id="342"/>
            <p14:sldId id="343"/>
            <p14:sldId id="344"/>
            <p14:sldId id="345"/>
            <p14:sldId id="354"/>
            <p14:sldId id="355"/>
            <p14:sldId id="350"/>
            <p14:sldId id="351"/>
            <p14:sldId id="356"/>
            <p14:sldId id="353"/>
            <p14:sldId id="357"/>
            <p14:sldId id="3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p:cViewPr varScale="1">
        <p:scale>
          <a:sx n="74" d="100"/>
          <a:sy n="74" d="100"/>
        </p:scale>
        <p:origin x="10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dministrateur.assia-HP\Desktop\&#1578;&#1605;&#1579;&#1610;&#1604;%20&#1573;&#1581;&#1589;&#1575;&#1574;&#1610;&#1575;&#1578;.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dministrateur.assia-HP\Desktop\&#1578;&#1605;&#1579;&#1610;&#1604;%20&#1573;&#1581;&#1589;&#1575;&#1574;&#1610;&#1575;&#1578;.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dministrateur.assia-HP\Desktop\&#1578;&#1605;&#1579;&#1610;&#1604;%20&#1573;&#1581;&#1589;&#1575;&#1574;&#1610;&#1575;&#1578;.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dministrateur.assia-HP\Desktop\&#1578;&#1605;&#1579;&#1610;&#1604;%20&#1573;&#1581;&#1589;&#1575;&#1574;&#1610;&#1575;&#1578;.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dministrateur.assia-HP\Desktop\&#1578;&#1605;&#1579;&#1610;&#1604;%20&#1573;&#1581;&#1589;&#1575;&#1574;&#1610;&#1575;&#1578;.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dministrateur.assia-HP\Desktop\&#1578;&#1605;&#1579;&#1610;&#1604;%20&#1573;&#1581;&#1589;&#1575;&#1574;&#1610;&#1575;&#1578;.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sng" strike="noStrike" kern="1200" spc="100" baseline="0">
                <a:solidFill>
                  <a:srgbClr val="FF0000"/>
                </a:solidFill>
                <a:effectLst>
                  <a:outerShdw blurRad="50800" dist="38100" dir="5400000" algn="t" rotWithShape="0">
                    <a:prstClr val="black">
                      <a:alpha val="40000"/>
                    </a:prstClr>
                  </a:outerShdw>
                </a:effectLst>
                <a:latin typeface="+mn-lt"/>
                <a:ea typeface="+mn-ea"/>
                <a:cs typeface="+mn-cs"/>
              </a:defRPr>
            </a:pPr>
            <a:r>
              <a:rPr lang="ar-DZ" sz="2000" b="1" u="sng">
                <a:solidFill>
                  <a:srgbClr val="FF0000"/>
                </a:solidFill>
              </a:rPr>
              <a:t>توزع رصيد المكتبة حسب الأوعية الفكرية</a:t>
            </a:r>
            <a:endParaRPr lang="fr-FR" sz="2000" b="1" u="sng">
              <a:solidFill>
                <a:srgbClr val="FF0000"/>
              </a:solidFill>
            </a:endParaRPr>
          </a:p>
        </c:rich>
      </c:tx>
      <c:layout/>
      <c:overlay val="0"/>
      <c:spPr>
        <a:noFill/>
        <a:ln>
          <a:noFill/>
        </a:ln>
        <a:effectLst/>
      </c:spPr>
      <c:txPr>
        <a:bodyPr rot="0" spcFirstLastPara="1" vertOverflow="ellipsis" vert="horz" wrap="square" anchor="ctr" anchorCtr="1"/>
        <a:lstStyle/>
        <a:p>
          <a:pPr>
            <a:defRPr sz="2000" b="1" i="0" u="sng" strike="noStrike" kern="1200" spc="100" baseline="0">
              <a:solidFill>
                <a:srgbClr val="FF0000"/>
              </a:solidFill>
              <a:effectLst>
                <a:outerShdw blurRad="50800" dist="38100" dir="5400000" algn="t" rotWithShape="0">
                  <a:prstClr val="black">
                    <a:alpha val="40000"/>
                  </a:prstClr>
                </a:outerShdw>
              </a:effectLst>
              <a:latin typeface="+mn-lt"/>
              <a:ea typeface="+mn-ea"/>
              <a:cs typeface="+mn-cs"/>
            </a:defRPr>
          </a:pPr>
          <a:endParaRPr lang="ar-DZ"/>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2102819887727553E-3"/>
          <c:y val="6.8544235919384744E-2"/>
          <c:w val="0.96944444444444444"/>
          <c:h val="0.79437481773111696"/>
        </c:manualLayout>
      </c:layout>
      <c:pie3DChart>
        <c:varyColors val="1"/>
        <c:ser>
          <c:idx val="0"/>
          <c:order val="0"/>
          <c:spPr>
            <a:ln w="38100"/>
            <a:scene3d>
              <a:camera prst="orthographicFront"/>
              <a:lightRig rig="glow" dir="tl">
                <a:rot lat="0" lon="0" rev="900000"/>
              </a:lightRig>
            </a:scene3d>
            <a:sp3d prstMaterial="powder">
              <a:bevelT w="25400" h="38100" prst="angle"/>
            </a:sp3d>
          </c:spPr>
          <c:explosion val="7"/>
          <c:dPt>
            <c:idx val="0"/>
            <c:bubble3D val="0"/>
            <c:explosion val="24"/>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8100">
                <a:noFill/>
              </a:ln>
              <a:effectLst>
                <a:outerShdw blurRad="57150" dist="19050" dir="5400000" algn="ctr" rotWithShape="0">
                  <a:srgbClr val="000000">
                    <a:alpha val="63000"/>
                  </a:srgbClr>
                </a:outerShdw>
              </a:effectLst>
              <a:scene3d>
                <a:camera prst="orthographicFront"/>
                <a:lightRig rig="glow" dir="tl">
                  <a:rot lat="0" lon="0" rev="900000"/>
                </a:lightRig>
              </a:scene3d>
              <a:sp3d prstMaterial="powder">
                <a:bevelT w="25400" h="38100" prst="angle"/>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38100">
                <a:noFill/>
              </a:ln>
              <a:effectLst>
                <a:outerShdw blurRad="57150" dist="19050" dir="5400000" algn="ctr" rotWithShape="0">
                  <a:srgbClr val="000000">
                    <a:alpha val="63000"/>
                  </a:srgbClr>
                </a:outerShdw>
              </a:effectLst>
              <a:scene3d>
                <a:camera prst="orthographicFront"/>
                <a:lightRig rig="glow" dir="tl">
                  <a:rot lat="0" lon="0" rev="900000"/>
                </a:lightRig>
              </a:scene3d>
              <a:sp3d prstMaterial="powder">
                <a:bevelT w="25400" h="38100" prst="angle"/>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38100">
                <a:noFill/>
              </a:ln>
              <a:effectLst>
                <a:outerShdw blurRad="57150" dist="19050" dir="5400000" algn="ctr" rotWithShape="0">
                  <a:srgbClr val="000000">
                    <a:alpha val="63000"/>
                  </a:srgbClr>
                </a:outerShdw>
              </a:effectLst>
              <a:scene3d>
                <a:camera prst="orthographicFront"/>
                <a:lightRig rig="glow" dir="tl">
                  <a:rot lat="0" lon="0" rev="900000"/>
                </a:lightRig>
              </a:scene3d>
              <a:sp3d prstMaterial="powder">
                <a:bevelT w="25400" h="38100" prst="angle"/>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38100">
                <a:noFill/>
              </a:ln>
              <a:effectLst>
                <a:outerShdw blurRad="57150" dist="19050" dir="5400000" algn="ctr" rotWithShape="0">
                  <a:srgbClr val="000000">
                    <a:alpha val="63000"/>
                  </a:srgbClr>
                </a:outerShdw>
              </a:effectLst>
              <a:scene3d>
                <a:camera prst="orthographicFront"/>
                <a:lightRig rig="glow" dir="tl">
                  <a:rot lat="0" lon="0" rev="900000"/>
                </a:lightRig>
              </a:scene3d>
              <a:sp3d prstMaterial="powder">
                <a:bevelT w="25400" h="38100" prst="angle"/>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38100">
                <a:noFill/>
              </a:ln>
              <a:effectLst>
                <a:outerShdw blurRad="57150" dist="19050" dir="5400000" algn="ctr" rotWithShape="0">
                  <a:srgbClr val="000000">
                    <a:alpha val="63000"/>
                  </a:srgbClr>
                </a:outerShdw>
              </a:effectLst>
              <a:scene3d>
                <a:camera prst="orthographicFront"/>
                <a:lightRig rig="glow" dir="tl">
                  <a:rot lat="0" lon="0" rev="900000"/>
                </a:lightRig>
              </a:scene3d>
              <a:sp3d prstMaterial="powder">
                <a:bevelT w="25400" h="38100" prst="angle"/>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38100">
                <a:noFill/>
              </a:ln>
              <a:effectLst>
                <a:outerShdw blurRad="57150" dist="19050" dir="5400000" algn="ctr" rotWithShape="0">
                  <a:srgbClr val="000000">
                    <a:alpha val="63000"/>
                  </a:srgbClr>
                </a:outerShdw>
              </a:effectLst>
              <a:scene3d>
                <a:camera prst="orthographicFront"/>
                <a:lightRig rig="glow" dir="tl">
                  <a:rot lat="0" lon="0" rev="900000"/>
                </a:lightRig>
              </a:scene3d>
              <a:sp3d prstMaterial="powder">
                <a:bevelT w="25400" h="38100" prst="angle"/>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w="38100">
                <a:noFill/>
              </a:ln>
              <a:effectLst>
                <a:outerShdw blurRad="57150" dist="19050" dir="5400000" algn="ctr" rotWithShape="0">
                  <a:srgbClr val="000000">
                    <a:alpha val="63000"/>
                  </a:srgbClr>
                </a:outerShdw>
              </a:effectLst>
              <a:scene3d>
                <a:camera prst="orthographicFront"/>
                <a:lightRig rig="glow" dir="tl">
                  <a:rot lat="0" lon="0" rev="900000"/>
                </a:lightRig>
              </a:scene3d>
              <a:sp3d prstMaterial="powder">
                <a:bevelT w="25400" h="38100" prst="angle"/>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w="38100">
                <a:noFill/>
              </a:ln>
              <a:effectLst>
                <a:outerShdw blurRad="57150" dist="19050" dir="5400000" algn="ctr" rotWithShape="0">
                  <a:srgbClr val="000000">
                    <a:alpha val="63000"/>
                  </a:srgbClr>
                </a:outerShdw>
              </a:effectLst>
              <a:scene3d>
                <a:camera prst="orthographicFront"/>
                <a:lightRig rig="glow" dir="tl">
                  <a:rot lat="0" lon="0" rev="900000"/>
                </a:lightRig>
              </a:scene3d>
              <a:sp3d prstMaterial="powder">
                <a:bevelT w="25400" h="38100" prst="angle"/>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w="38100">
                <a:noFill/>
              </a:ln>
              <a:effectLst>
                <a:outerShdw blurRad="57150" dist="19050" dir="5400000" algn="ctr" rotWithShape="0">
                  <a:srgbClr val="000000">
                    <a:alpha val="63000"/>
                  </a:srgbClr>
                </a:outerShdw>
              </a:effectLst>
              <a:scene3d>
                <a:camera prst="orthographicFront"/>
                <a:lightRig rig="glow" dir="tl">
                  <a:rot lat="0" lon="0" rev="900000"/>
                </a:lightRig>
              </a:scene3d>
              <a:sp3d prstMaterial="powder">
                <a:bevelT w="25400" h="38100" prst="angle"/>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w="38100">
                <a:noFill/>
              </a:ln>
              <a:effectLst>
                <a:outerShdw blurRad="57150" dist="19050" dir="5400000" algn="ctr" rotWithShape="0">
                  <a:srgbClr val="000000">
                    <a:alpha val="63000"/>
                  </a:srgbClr>
                </a:outerShdw>
              </a:effectLst>
              <a:scene3d>
                <a:camera prst="orthographicFront"/>
                <a:lightRig rig="glow" dir="tl">
                  <a:rot lat="0" lon="0" rev="900000"/>
                </a:lightRig>
              </a:scene3d>
              <a:sp3d prstMaterial="powder">
                <a:bevelT w="25400" h="38100" prst="angle"/>
              </a:sp3d>
            </c:spPr>
          </c:dPt>
          <c:dPt>
            <c:idx val="10"/>
            <c:bubble3D val="0"/>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w="38100">
                <a:noFill/>
              </a:ln>
              <a:effectLst>
                <a:outerShdw blurRad="57150" dist="19050" dir="5400000" algn="ctr" rotWithShape="0">
                  <a:srgbClr val="000000">
                    <a:alpha val="63000"/>
                  </a:srgbClr>
                </a:outerShdw>
              </a:effectLst>
              <a:scene3d>
                <a:camera prst="orthographicFront"/>
                <a:lightRig rig="glow" dir="tl">
                  <a:rot lat="0" lon="0" rev="900000"/>
                </a:lightRig>
              </a:scene3d>
              <a:sp3d prstMaterial="powder">
                <a:bevelT w="25400" h="38100" prst="angle"/>
              </a:sp3d>
            </c:spPr>
          </c:dPt>
          <c:dPt>
            <c:idx val="11"/>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w="38100">
                <a:noFill/>
              </a:ln>
              <a:effectLst>
                <a:outerShdw blurRad="57150" dist="19050" dir="5400000" algn="ctr" rotWithShape="0">
                  <a:srgbClr val="000000">
                    <a:alpha val="63000"/>
                  </a:srgbClr>
                </a:outerShdw>
              </a:effectLst>
              <a:scene3d>
                <a:camera prst="orthographicFront"/>
                <a:lightRig rig="glow" dir="tl">
                  <a:rot lat="0" lon="0" rev="900000"/>
                </a:lightRig>
              </a:scene3d>
              <a:sp3d prstMaterial="powder">
                <a:bevelT w="25400" h="38100" prst="angle"/>
              </a:sp3d>
            </c:spPr>
          </c:dPt>
          <c:dPt>
            <c:idx val="12"/>
            <c:bubble3D val="0"/>
            <c:spPr>
              <a:gradFill rotWithShape="1">
                <a:gsLst>
                  <a:gs pos="0">
                    <a:schemeClr val="accent1">
                      <a:lumMod val="80000"/>
                      <a:lumOff val="20000"/>
                      <a:satMod val="103000"/>
                      <a:lumMod val="102000"/>
                      <a:tint val="94000"/>
                    </a:schemeClr>
                  </a:gs>
                  <a:gs pos="50000">
                    <a:schemeClr val="accent1">
                      <a:lumMod val="80000"/>
                      <a:lumOff val="20000"/>
                      <a:satMod val="110000"/>
                      <a:lumMod val="100000"/>
                      <a:shade val="100000"/>
                    </a:schemeClr>
                  </a:gs>
                  <a:gs pos="100000">
                    <a:schemeClr val="accent1">
                      <a:lumMod val="80000"/>
                      <a:lumOff val="20000"/>
                      <a:lumMod val="99000"/>
                      <a:satMod val="120000"/>
                      <a:shade val="78000"/>
                    </a:schemeClr>
                  </a:gs>
                </a:gsLst>
                <a:lin ang="5400000" scaled="0"/>
              </a:gradFill>
              <a:ln w="38100">
                <a:noFill/>
              </a:ln>
              <a:effectLst>
                <a:outerShdw blurRad="57150" dist="19050" dir="5400000" algn="ctr" rotWithShape="0">
                  <a:srgbClr val="000000">
                    <a:alpha val="63000"/>
                  </a:srgbClr>
                </a:outerShdw>
              </a:effectLst>
              <a:scene3d>
                <a:camera prst="orthographicFront"/>
                <a:lightRig rig="glow" dir="tl">
                  <a:rot lat="0" lon="0" rev="900000"/>
                </a:lightRig>
              </a:scene3d>
              <a:sp3d prstMaterial="powder">
                <a:bevelT w="25400" h="38100" prst="angle"/>
              </a:sp3d>
            </c:spPr>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lumMod val="85000"/>
                      </a:schemeClr>
                    </a:solidFill>
                    <a:latin typeface="+mn-lt"/>
                    <a:ea typeface="+mn-ea"/>
                    <a:cs typeface="+mn-cs"/>
                  </a:defRPr>
                </a:pPr>
                <a:endParaRPr lang="ar-DZ"/>
              </a:p>
            </c:txPr>
            <c:showLegendKey val="0"/>
            <c:showVal val="1"/>
            <c:showCatName val="0"/>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15:layout/>
              </c:ext>
            </c:extLst>
          </c:dLbls>
          <c:cat>
            <c:strRef>
              <c:f>Feuil1!$A$1:$A$13</c:f>
              <c:strCache>
                <c:ptCount val="13"/>
                <c:pt idx="0">
                  <c:v>الرصيد الإجمالي للكتب</c:v>
                </c:pt>
                <c:pt idx="1">
                  <c:v>رسائل ماجستير</c:v>
                </c:pt>
                <c:pt idx="2">
                  <c:v>رسائل دكتوراه</c:v>
                </c:pt>
                <c:pt idx="3">
                  <c:v>المخطوطات</c:v>
                </c:pt>
                <c:pt idx="4">
                  <c:v>رسائل جامعية تبادل</c:v>
                </c:pt>
                <c:pt idx="5">
                  <c:v>كتب وقفية</c:v>
                </c:pt>
                <c:pt idx="6">
                  <c:v>كتب مقارنة الأديان</c:v>
                </c:pt>
                <c:pt idx="7">
                  <c:v>أقراص مضغوطة</c:v>
                </c:pt>
                <c:pt idx="8">
                  <c:v>مجلات            </c:v>
                </c:pt>
                <c:pt idx="9">
                  <c:v>أعمال وملتقيات</c:v>
                </c:pt>
                <c:pt idx="10">
                  <c:v>أدلة</c:v>
                </c:pt>
                <c:pt idx="11">
                  <c:v>بحوث ودراسات</c:v>
                </c:pt>
                <c:pt idx="12">
                  <c:v>جرائد</c:v>
                </c:pt>
              </c:strCache>
            </c:strRef>
          </c:cat>
          <c:val>
            <c:numRef>
              <c:f>Feuil1!$B$1:$B$13</c:f>
              <c:numCache>
                <c:formatCode>General</c:formatCode>
                <c:ptCount val="13"/>
                <c:pt idx="0">
                  <c:v>47593</c:v>
                </c:pt>
                <c:pt idx="1">
                  <c:v>935</c:v>
                </c:pt>
                <c:pt idx="2">
                  <c:v>564</c:v>
                </c:pt>
                <c:pt idx="3">
                  <c:v>1080</c:v>
                </c:pt>
                <c:pt idx="4">
                  <c:v>1388</c:v>
                </c:pt>
                <c:pt idx="5">
                  <c:v>7307</c:v>
                </c:pt>
                <c:pt idx="6">
                  <c:v>1533</c:v>
                </c:pt>
                <c:pt idx="7">
                  <c:v>264</c:v>
                </c:pt>
                <c:pt idx="8">
                  <c:v>756</c:v>
                </c:pt>
                <c:pt idx="9">
                  <c:v>226</c:v>
                </c:pt>
                <c:pt idx="10">
                  <c:v>113</c:v>
                </c:pt>
                <c:pt idx="11">
                  <c:v>310</c:v>
                </c:pt>
                <c:pt idx="12">
                  <c:v>42</c:v>
                </c:pt>
              </c:numCache>
            </c:numRef>
          </c:val>
        </c:ser>
        <c:dLbls>
          <c:showLegendKey val="0"/>
          <c:showVal val="0"/>
          <c:showCatName val="0"/>
          <c:showSerName val="0"/>
          <c:showPercent val="0"/>
          <c:showBubbleSize val="0"/>
          <c:showLeaderLines val="1"/>
        </c:dLbls>
      </c:pie3DChart>
      <c:spPr>
        <a:noFill/>
        <a:ln>
          <a:noFill/>
        </a:ln>
        <a:effectLst>
          <a:glow rad="127000">
            <a:schemeClr val="bg2">
              <a:lumMod val="25000"/>
            </a:schemeClr>
          </a:glow>
          <a:innerShdw blurRad="63500" dist="50800" dir="8100000">
            <a:prstClr val="black">
              <a:alpha val="50000"/>
            </a:prstClr>
          </a:innerShdw>
        </a:effectLst>
      </c:spPr>
    </c:plotArea>
    <c:legend>
      <c:legendPos val="b"/>
      <c:layout>
        <c:manualLayout>
          <c:xMode val="edge"/>
          <c:yMode val="edge"/>
          <c:x val="3.9898804632086213E-2"/>
          <c:y val="0.84323868399533008"/>
          <c:w val="0.9202022011603912"/>
          <c:h val="0.14369795872184821"/>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lt1">
                  <a:lumMod val="85000"/>
                </a:schemeClr>
              </a:solidFill>
              <a:latin typeface="+mn-lt"/>
              <a:ea typeface="+mn-ea"/>
              <a:cs typeface="+mn-cs"/>
            </a:defRPr>
          </a:pPr>
          <a:endParaRPr lang="ar-DZ"/>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ar-D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sng"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ar-DZ" sz="2400" b="1" u="sng">
                <a:solidFill>
                  <a:srgbClr val="FF0000"/>
                </a:solidFill>
              </a:rPr>
              <a:t>الأوعية المرقمنة</a:t>
            </a:r>
            <a:endParaRPr lang="en-US" sz="2400" b="1" u="sng">
              <a:solidFill>
                <a:srgbClr val="FF0000"/>
              </a:solidFill>
            </a:endParaRPr>
          </a:p>
        </c:rich>
      </c:tx>
      <c:layout>
        <c:manualLayout>
          <c:xMode val="edge"/>
          <c:yMode val="edge"/>
          <c:x val="0.39853371987038205"/>
          <c:y val="1.7386984600099353E-2"/>
        </c:manualLayout>
      </c:layout>
      <c:overlay val="0"/>
      <c:spPr>
        <a:noFill/>
        <a:ln>
          <a:noFill/>
        </a:ln>
        <a:effectLst/>
      </c:spPr>
      <c:txPr>
        <a:bodyPr rot="0" spcFirstLastPara="1" vertOverflow="ellipsis" vert="horz" wrap="square" anchor="ctr" anchorCtr="1"/>
        <a:lstStyle/>
        <a:p>
          <a:pPr>
            <a:defRPr sz="1600" b="1" i="0" u="sng"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ar-DZ"/>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00B0F0"/>
              </a:solidFill>
              <a:ln>
                <a:noFill/>
              </a:ln>
              <a:effectLst>
                <a:outerShdw blurRad="57150" dist="19050" dir="5400000" algn="ctr" rotWithShape="0">
                  <a:srgbClr val="000000">
                    <a:alpha val="63000"/>
                  </a:srgbClr>
                </a:outerShdw>
              </a:effectLst>
              <a:scene3d>
                <a:camera prst="orthographicFront"/>
                <a:lightRig rig="glow" dir="tl">
                  <a:rot lat="0" lon="0" rev="900000"/>
                </a:lightRig>
              </a:scene3d>
              <a:sp3d>
                <a:bevelB prst="angle"/>
              </a:sp3d>
            </c:spPr>
          </c:dPt>
          <c:dPt>
            <c:idx val="1"/>
            <c:bubble3D val="0"/>
            <c:spPr>
              <a:gradFill rotWithShape="1">
                <a:gsLst>
                  <a:gs pos="0">
                    <a:schemeClr val="accent4">
                      <a:tint val="98000"/>
                      <a:shade val="25000"/>
                      <a:satMod val="250000"/>
                    </a:schemeClr>
                  </a:gs>
                  <a:gs pos="68000">
                    <a:schemeClr val="accent4">
                      <a:tint val="86000"/>
                      <a:satMod val="115000"/>
                    </a:schemeClr>
                  </a:gs>
                  <a:gs pos="100000">
                    <a:schemeClr val="accent4">
                      <a:tint val="50000"/>
                      <a:satMod val="150000"/>
                    </a:schemeClr>
                  </a:gs>
                </a:gsLst>
                <a:path path="circle">
                  <a:fillToRect l="50000" t="130000" r="50000" b="-30000"/>
                </a:path>
              </a:gradFill>
              <a:ln>
                <a:noFill/>
              </a:ln>
              <a:effectLst>
                <a:outerShdw blurRad="57150" dist="19050" dir="5400000" algn="ctr" rotWithShape="0">
                  <a:srgbClr val="000000">
                    <a:alpha val="63000"/>
                  </a:srgbClr>
                </a:outerShdw>
              </a:effectLst>
              <a:scene3d>
                <a:camera prst="orthographicFront" fov="0">
                  <a:rot lat="0" lon="0" rev="0"/>
                </a:camera>
                <a:lightRig rig="glow" dir="tl">
                  <a:rot lat="0" lon="0" rev="900000"/>
                </a:lightRig>
              </a:scene3d>
              <a:sp3d/>
            </c:spPr>
          </c:dPt>
          <c:dPt>
            <c:idx val="2"/>
            <c:bubble3D val="0"/>
            <c:spPr>
              <a:gradFill rotWithShape="1">
                <a:gsLst>
                  <a:gs pos="0">
                    <a:schemeClr val="accent6">
                      <a:tint val="98000"/>
                      <a:shade val="25000"/>
                      <a:satMod val="250000"/>
                    </a:schemeClr>
                  </a:gs>
                  <a:gs pos="68000">
                    <a:schemeClr val="accent6">
                      <a:tint val="86000"/>
                      <a:satMod val="115000"/>
                    </a:schemeClr>
                  </a:gs>
                  <a:gs pos="100000">
                    <a:schemeClr val="accent6">
                      <a:tint val="50000"/>
                      <a:satMod val="150000"/>
                    </a:schemeClr>
                  </a:gs>
                </a:gsLst>
                <a:path path="circle">
                  <a:fillToRect l="50000" t="130000" r="50000" b="-30000"/>
                </a:path>
              </a:gradFill>
              <a:ln>
                <a:noFill/>
              </a:ln>
              <a:effectLst>
                <a:outerShdw blurRad="57150" dist="19050" dir="5400000" algn="ctr" rotWithShape="0">
                  <a:srgbClr val="000000">
                    <a:alpha val="63000"/>
                  </a:srgbClr>
                </a:outerShdw>
              </a:effectLst>
              <a:scene3d>
                <a:camera prst="orthographicFront" fov="0">
                  <a:rot lat="0" lon="0" rev="0"/>
                </a:camera>
                <a:lightRig rig="glow" dir="tl">
                  <a:rot lat="0" lon="0" rev="900000"/>
                </a:lightRig>
              </a:scene3d>
              <a:sp3d/>
            </c:spPr>
          </c:dPt>
          <c:dLbls>
            <c:dLbl>
              <c:idx val="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lumMod val="85000"/>
                        </a:schemeClr>
                      </a:solidFill>
                      <a:latin typeface="+mn-lt"/>
                      <a:ea typeface="+mn-ea"/>
                      <a:cs typeface="+mn-cs"/>
                    </a:defRPr>
                  </a:pPr>
                  <a:endParaRPr lang="ar-DZ"/>
                </a:p>
              </c:txPr>
              <c:showLegendKey val="0"/>
              <c:showVal val="1"/>
              <c:showCatName val="0"/>
              <c:showSerName val="0"/>
              <c:showPercent val="0"/>
              <c:showBubbleSize val="0"/>
            </c:dLbl>
            <c:dLbl>
              <c:idx val="1"/>
              <c:layout>
                <c:manualLayout>
                  <c:x val="8.6373578302711643E-3"/>
                  <c:y val="-5.5399897929425491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accent2"/>
                      </a:solidFill>
                      <a:latin typeface="+mn-lt"/>
                      <a:ea typeface="+mn-ea"/>
                      <a:cs typeface="+mn-cs"/>
                    </a:defRPr>
                  </a:pPr>
                  <a:endParaRPr lang="ar-DZ"/>
                </a:p>
              </c:txP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9019247594050742E-2"/>
                  <c:y val="-4.1735199766695832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50000"/>
                          <a:lumOff val="50000"/>
                        </a:schemeClr>
                      </a:solidFill>
                      <a:latin typeface="+mn-lt"/>
                      <a:ea typeface="+mn-ea"/>
                      <a:cs typeface="+mn-cs"/>
                    </a:defRPr>
                  </a:pPr>
                  <a:endParaRPr lang="ar-DZ"/>
                </a:p>
              </c:tx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lt1">
                        <a:lumMod val="85000"/>
                      </a:schemeClr>
                    </a:solidFill>
                    <a:latin typeface="+mn-lt"/>
                    <a:ea typeface="+mn-ea"/>
                    <a:cs typeface="+mn-cs"/>
                  </a:defRPr>
                </a:pPr>
                <a:endParaRPr lang="ar-DZ"/>
              </a:p>
            </c:txPr>
            <c:showLegendKey val="0"/>
            <c:showVal val="1"/>
            <c:showCatName val="0"/>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Feuil1!$A$26:$A$28</c:f>
              <c:strCache>
                <c:ptCount val="3"/>
                <c:pt idx="0">
                  <c:v>كتب مرقمنة</c:v>
                </c:pt>
                <c:pt idx="1">
                  <c:v>مخطوطات مرقمنة</c:v>
                </c:pt>
                <c:pt idx="2">
                  <c:v>رسائل مرقمنة</c:v>
                </c:pt>
              </c:strCache>
            </c:strRef>
          </c:cat>
          <c:val>
            <c:numRef>
              <c:f>Feuil1!$B$26:$B$28</c:f>
              <c:numCache>
                <c:formatCode>General</c:formatCode>
                <c:ptCount val="3"/>
                <c:pt idx="0">
                  <c:v>9245</c:v>
                </c:pt>
                <c:pt idx="1">
                  <c:v>680</c:v>
                </c:pt>
                <c:pt idx="2">
                  <c:v>1204</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9.5184290988016743E-2"/>
          <c:y val="0.88331046642582556"/>
          <c:w val="0.73220191988196592"/>
          <c:h val="0.11668953357417444"/>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lt1">
                  <a:lumMod val="85000"/>
                </a:schemeClr>
              </a:solidFill>
              <a:latin typeface="+mn-lt"/>
              <a:ea typeface="+mn-ea"/>
              <a:cs typeface="+mn-cs"/>
            </a:defRPr>
          </a:pPr>
          <a:endParaRPr lang="ar-DZ"/>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a:innerShdw blurRad="63500" dist="50800" dir="10800000">
        <a:prstClr val="black">
          <a:alpha val="50000"/>
        </a:prstClr>
      </a:innerShdw>
      <a:softEdge rad="127000"/>
    </a:effectLst>
    <a:scene3d>
      <a:camera prst="orthographicFront"/>
      <a:lightRig rig="threePt" dir="t"/>
    </a:scene3d>
    <a:sp3d>
      <a:bevelT prst="angle"/>
    </a:sp3d>
  </c:spPr>
  <c:txPr>
    <a:bodyPr/>
    <a:lstStyle/>
    <a:p>
      <a:pPr>
        <a:defRPr/>
      </a:pPr>
      <a:endParaRPr lang="ar-DZ"/>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800" b="1" i="0" u="sng" strike="noStrike" kern="1200" baseline="0">
              <a:solidFill>
                <a:srgbClr val="FF0000"/>
              </a:solidFill>
              <a:latin typeface="+mn-lt"/>
              <a:ea typeface="+mn-ea"/>
              <a:cs typeface="+mn-cs"/>
            </a:defRPr>
          </a:pPr>
          <a:endParaRPr lang="ar-DZ"/>
        </a:p>
      </c:txPr>
    </c:title>
    <c:autoTitleDeleted val="0"/>
    <c:view3D>
      <c:rotX val="50"/>
      <c:rotY val="36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Feuil1!$A$22</c:f>
              <c:strCache>
                <c:ptCount val="1"/>
                <c:pt idx="0">
                  <c:v>أعمال  وملتقيات</c:v>
                </c:pt>
              </c:strCache>
            </c:strRef>
          </c:tx>
          <c:dPt>
            <c:idx val="0"/>
            <c:bubble3D val="0"/>
            <c:spPr>
              <a:solidFill>
                <a:schemeClr val="accent1"/>
              </a:solidFill>
              <a:ln>
                <a:noFill/>
              </a:ln>
              <a:effectLst>
                <a:outerShdw blurRad="254000" sx="102000" sy="102000" algn="ctr" rotWithShape="0">
                  <a:prstClr val="black">
                    <a:alpha val="20000"/>
                  </a:prstClr>
                </a:outerShdw>
              </a:effectLst>
              <a:sp3d/>
            </c:spPr>
          </c:dPt>
          <c:dPt>
            <c:idx val="1"/>
            <c:bubble3D val="0"/>
            <c:spPr>
              <a:solidFill>
                <a:schemeClr val="accent2"/>
              </a:solidFill>
              <a:ln>
                <a:noFill/>
              </a:ln>
              <a:effectLst>
                <a:outerShdw blurRad="254000" sx="102000" sy="102000" algn="ctr" rotWithShape="0">
                  <a:prstClr val="black">
                    <a:alpha val="20000"/>
                  </a:prstClr>
                </a:outerShdw>
              </a:effectLst>
              <a:sp3d/>
            </c:spPr>
          </c:dPt>
          <c:dPt>
            <c:idx val="2"/>
            <c:bubble3D val="0"/>
            <c:spPr>
              <a:solidFill>
                <a:schemeClr val="accent3"/>
              </a:solidFill>
              <a:ln>
                <a:noFill/>
              </a:ln>
              <a:effectLst>
                <a:outerShdw blurRad="254000" sx="102000" sy="102000" algn="ctr" rotWithShape="0">
                  <a:prstClr val="black">
                    <a:alpha val="20000"/>
                  </a:prstClr>
                </a:outerShdw>
              </a:effectLst>
              <a:sp3d/>
            </c:spPr>
          </c:dPt>
          <c:dLbls>
            <c:dLbl>
              <c:idx val="0"/>
              <c:layout/>
              <c:tx>
                <c:rich>
                  <a:bodyPr/>
                  <a:lstStyle/>
                  <a:p>
                    <a:r>
                      <a:rPr lang="ar-DZ" b="1">
                        <a:solidFill>
                          <a:schemeClr val="accent5">
                            <a:lumMod val="50000"/>
                          </a:schemeClr>
                        </a:solidFill>
                      </a:rPr>
                      <a:t>باللغة</a:t>
                    </a:r>
                    <a:r>
                      <a:rPr lang="ar-DZ" b="1" baseline="0">
                        <a:solidFill>
                          <a:schemeClr val="accent5">
                            <a:lumMod val="50000"/>
                          </a:schemeClr>
                        </a:solidFill>
                      </a:rPr>
                      <a:t> العربية 160</a:t>
                    </a:r>
                    <a:endParaRPr lang="ar-DZ" b="1">
                      <a:solidFill>
                        <a:schemeClr val="accent5">
                          <a:lumMod val="50000"/>
                        </a:schemeClr>
                      </a:solidFill>
                    </a:endParaRPr>
                  </a:p>
                </c:rich>
              </c:tx>
              <c:dLblPos val="ctr"/>
              <c:showLegendKey val="0"/>
              <c:showVal val="1"/>
              <c:showCatName val="0"/>
              <c:showSerName val="0"/>
              <c:showPercent val="1"/>
              <c:showBubbleSize val="0"/>
              <c:extLst>
                <c:ext xmlns:c15="http://schemas.microsoft.com/office/drawing/2012/chart" uri="{CE6537A1-D6FC-4f65-9D91-7224C49458BB}">
                  <c15:layout/>
                </c:ext>
              </c:extLst>
            </c:dLbl>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ar-DZ"/>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Feuil1!$B$19:$D$19</c:f>
              <c:strCache>
                <c:ptCount val="3"/>
                <c:pt idx="0">
                  <c:v>باللغة العربية</c:v>
                </c:pt>
                <c:pt idx="1">
                  <c:v>باللغة الفرنسية</c:v>
                </c:pt>
                <c:pt idx="2">
                  <c:v>باللغة الإنجليزية</c:v>
                </c:pt>
              </c:strCache>
            </c:strRef>
          </c:cat>
          <c:val>
            <c:numRef>
              <c:f>Feuil1!$B$22:$D$22</c:f>
              <c:numCache>
                <c:formatCode>General</c:formatCode>
                <c:ptCount val="3"/>
                <c:pt idx="0">
                  <c:v>160</c:v>
                </c:pt>
                <c:pt idx="1">
                  <c:v>32</c:v>
                </c:pt>
                <c:pt idx="2">
                  <c:v>34</c:v>
                </c:pt>
              </c:numCache>
            </c:numRef>
          </c:val>
        </c:ser>
        <c:dLbls>
          <c:dLblPos val="ctr"/>
          <c:showLegendKey val="0"/>
          <c:showVal val="0"/>
          <c:showCatName val="0"/>
          <c:showSerName val="0"/>
          <c:showPercent val="1"/>
          <c:showBubbleSize val="0"/>
          <c:showLeaderLines val="1"/>
        </c:dLbls>
      </c:pie3DChart>
      <c:spPr>
        <a:noFill/>
        <a:ln>
          <a:noFill/>
        </a:ln>
        <a:effectLst/>
      </c:spPr>
    </c:plotArea>
    <c:legend>
      <c:legendPos val="l"/>
      <c:layout/>
      <c:overlay val="0"/>
      <c:spPr>
        <a:solidFill>
          <a:schemeClr val="lt1">
            <a:lumMod val="95000"/>
            <a:alpha val="39000"/>
          </a:schemeClr>
        </a:solid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ar-DZ"/>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ar-DZ"/>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3200" b="1" i="0" u="sng" strike="noStrike" kern="1200" spc="100" baseline="0">
              <a:solidFill>
                <a:srgbClr val="FF0000"/>
              </a:solidFill>
              <a:effectLst>
                <a:outerShdw blurRad="50800" dist="38100" dir="5400000" algn="t" rotWithShape="0">
                  <a:prstClr val="black">
                    <a:alpha val="40000"/>
                  </a:prstClr>
                </a:outerShdw>
              </a:effectLst>
              <a:latin typeface="+mn-lt"/>
              <a:ea typeface="+mn-ea"/>
              <a:cs typeface="+mn-cs"/>
            </a:defRPr>
          </a:pPr>
          <a:endParaRPr lang="ar-DZ"/>
        </a:p>
      </c:txPr>
    </c:title>
    <c:autoTitleDeleted val="0"/>
    <c:view3D>
      <c:rotX val="30"/>
      <c:rotY val="36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499999999999999E-2"/>
          <c:y val="0.24782881306503354"/>
          <c:w val="0.81388888888888888"/>
          <c:h val="0.55478893263342077"/>
        </c:manualLayout>
      </c:layout>
      <c:pie3DChart>
        <c:varyColors val="1"/>
        <c:ser>
          <c:idx val="0"/>
          <c:order val="0"/>
          <c:tx>
            <c:strRef>
              <c:f>Feuil1!$A$20</c:f>
              <c:strCache>
                <c:ptCount val="1"/>
                <c:pt idx="0">
                  <c:v>جرائد</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fov="0">
                  <a:rot lat="0" lon="0" rev="0"/>
                </a:camera>
                <a:lightRig rig="glow" dir="tl">
                  <a:rot lat="0" lon="0" rev="900000"/>
                </a:lightRig>
              </a:scene3d>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fov="0">
                  <a:rot lat="0" lon="0" rev="0"/>
                </a:camera>
                <a:lightRig rig="glow" dir="tl">
                  <a:rot lat="0" lon="0" rev="900000"/>
                </a:lightRig>
              </a:scene3d>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fov="0">
                  <a:rot lat="0" lon="0" rev="0"/>
                </a:camera>
                <a:lightRig rig="glow" dir="tl">
                  <a:rot lat="0" lon="0" rev="900000"/>
                </a:lightRig>
              </a:scene3d>
              <a:sp3d/>
            </c:spPr>
          </c:dPt>
          <c:dLbls>
            <c:dLbl>
              <c:idx val="0"/>
              <c:layout>
                <c:manualLayout>
                  <c:x val="0.20362775928359969"/>
                  <c:y val="-0.54336711509621871"/>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7.3724846894138232E-3"/>
                  <c:y val="-1.9424394867308254E-2"/>
                </c:manualLayout>
              </c:layout>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accent2"/>
                      </a:solidFill>
                      <a:latin typeface="+mn-lt"/>
                      <a:ea typeface="+mn-ea"/>
                      <a:cs typeface="+mn-cs"/>
                    </a:defRPr>
                  </a:pPr>
                  <a:endParaRPr lang="ar-DZ"/>
                </a:p>
              </c:txPr>
              <c:showLegendKey val="0"/>
              <c:showVal val="1"/>
              <c:showCatName val="0"/>
              <c:showSerName val="0"/>
              <c:showPercent val="0"/>
              <c:showBubbleSize val="0"/>
              <c:extLst>
                <c:ext xmlns:c15="http://schemas.microsoft.com/office/drawing/2012/chart" uri="{CE6537A1-D6FC-4f65-9D91-7224C49458BB}">
                  <c15:layout/>
                </c:ext>
              </c:extLst>
            </c:dLbl>
            <c:dLbl>
              <c:idx val="2"/>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lt1">
                        <a:lumMod val="85000"/>
                      </a:schemeClr>
                    </a:solidFill>
                    <a:latin typeface="+mn-lt"/>
                    <a:ea typeface="+mn-ea"/>
                    <a:cs typeface="+mn-cs"/>
                  </a:defRPr>
                </a:pPr>
                <a:endParaRPr lang="ar-DZ"/>
              </a:p>
            </c:txPr>
            <c:showLegendKey val="0"/>
            <c:showVal val="1"/>
            <c:showCatName val="0"/>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Feuil1!$B$19:$D$19</c:f>
              <c:strCache>
                <c:ptCount val="3"/>
                <c:pt idx="0">
                  <c:v>باللغة العربية</c:v>
                </c:pt>
                <c:pt idx="1">
                  <c:v>باللغة الفرنسية</c:v>
                </c:pt>
                <c:pt idx="2">
                  <c:v>باللغة الإنجليزية</c:v>
                </c:pt>
              </c:strCache>
            </c:strRef>
          </c:cat>
          <c:val>
            <c:numRef>
              <c:f>Feuil1!$B$20:$D$20</c:f>
              <c:numCache>
                <c:formatCode>General</c:formatCode>
                <c:ptCount val="3"/>
                <c:pt idx="0">
                  <c:v>40</c:v>
                </c:pt>
                <c:pt idx="1">
                  <c:v>2</c:v>
                </c:pt>
                <c:pt idx="2">
                  <c:v>0</c:v>
                </c:pt>
              </c:numCache>
            </c:numRef>
          </c:val>
        </c:ser>
        <c:dLbls>
          <c:showLegendKey val="0"/>
          <c:showVal val="0"/>
          <c:showCatName val="0"/>
          <c:showSerName val="0"/>
          <c:showPercent val="0"/>
          <c:showBubbleSize val="0"/>
          <c:showLeaderLines val="1"/>
        </c:dLbls>
      </c:pie3DChart>
      <c:spPr>
        <a:noFill/>
        <a:ln>
          <a:noFill/>
        </a:ln>
        <a:effectLst/>
      </c:spPr>
    </c:plotArea>
    <c:legend>
      <c:legendPos val="b"/>
      <c:legendEntry>
        <c:idx val="1"/>
        <c:txPr>
          <a:bodyPr rot="0" spcFirstLastPara="1" vertOverflow="ellipsis" vert="horz" wrap="square" anchor="ctr" anchorCtr="1"/>
          <a:lstStyle/>
          <a:p>
            <a:pPr>
              <a:defRPr sz="1800" b="1" i="0" u="none" strike="noStrike" kern="1200" baseline="0">
                <a:solidFill>
                  <a:schemeClr val="lt1">
                    <a:lumMod val="85000"/>
                  </a:schemeClr>
                </a:solidFill>
                <a:latin typeface="+mn-lt"/>
                <a:ea typeface="+mn-ea"/>
                <a:cs typeface="+mn-cs"/>
              </a:defRPr>
            </a:pPr>
            <a:endParaRPr lang="ar-DZ"/>
          </a:p>
        </c:txPr>
      </c:legendEntry>
      <c:layout/>
      <c:overlay val="0"/>
      <c:spPr>
        <a:noFill/>
        <a:ln>
          <a:noFill/>
        </a:ln>
        <a:effectLst/>
      </c:spPr>
      <c:txPr>
        <a:bodyPr rot="0" spcFirstLastPara="1" vertOverflow="ellipsis" vert="horz" wrap="square" anchor="ctr" anchorCtr="1"/>
        <a:lstStyle/>
        <a:p>
          <a:pPr>
            <a:defRPr sz="1200" b="1" i="0" u="none" strike="noStrike" kern="1200" baseline="0">
              <a:solidFill>
                <a:schemeClr val="lt1">
                  <a:lumMod val="85000"/>
                </a:schemeClr>
              </a:solidFill>
              <a:latin typeface="+mn-lt"/>
              <a:ea typeface="+mn-ea"/>
              <a:cs typeface="+mn-cs"/>
            </a:defRPr>
          </a:pPr>
          <a:endParaRPr lang="ar-DZ"/>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ar-DZ"/>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100" baseline="0">
                <a:solidFill>
                  <a:srgbClr val="FF0000"/>
                </a:solidFill>
                <a:effectLst>
                  <a:outerShdw blurRad="50800" dist="38100" dir="5400000" algn="t" rotWithShape="0">
                    <a:prstClr val="black">
                      <a:alpha val="40000"/>
                    </a:prstClr>
                  </a:outerShdw>
                </a:effectLst>
                <a:latin typeface="+mn-lt"/>
                <a:ea typeface="+mn-ea"/>
                <a:cs typeface="+mn-cs"/>
              </a:defRPr>
            </a:pPr>
            <a:r>
              <a:rPr lang="ar-DZ" sz="3200" b="1">
                <a:solidFill>
                  <a:srgbClr val="FF0000"/>
                </a:solidFill>
              </a:rPr>
              <a:t>أدلــة</a:t>
            </a:r>
          </a:p>
        </c:rich>
      </c:tx>
      <c:layout/>
      <c:overlay val="0"/>
      <c:spPr>
        <a:noFill/>
        <a:ln>
          <a:noFill/>
        </a:ln>
        <a:effectLst/>
      </c:spPr>
      <c:txPr>
        <a:bodyPr rot="0" spcFirstLastPara="1" vertOverflow="ellipsis" vert="horz" wrap="square" anchor="ctr" anchorCtr="1"/>
        <a:lstStyle/>
        <a:p>
          <a:pPr>
            <a:defRPr sz="3200" b="1" i="0" u="none" strike="noStrike" kern="1200" spc="100" baseline="0">
              <a:solidFill>
                <a:srgbClr val="FF0000"/>
              </a:solidFill>
              <a:effectLst>
                <a:outerShdw blurRad="50800" dist="38100" dir="5400000" algn="t" rotWithShape="0">
                  <a:prstClr val="black">
                    <a:alpha val="40000"/>
                  </a:prstClr>
                </a:outerShdw>
              </a:effectLst>
              <a:latin typeface="+mn-lt"/>
              <a:ea typeface="+mn-ea"/>
              <a:cs typeface="+mn-cs"/>
            </a:defRPr>
          </a:pPr>
          <a:endParaRPr lang="ar-DZ"/>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Feuil1!$A$20</c:f>
              <c:strCache>
                <c:ptCount val="1"/>
                <c:pt idx="0">
                  <c:v>جرائد</c:v>
                </c:pt>
              </c:strCache>
            </c:strRef>
          </c:tx>
          <c:dPt>
            <c:idx val="0"/>
            <c:bubble3D val="0"/>
            <c:explosion val="23"/>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fov="0">
                  <a:rot lat="0" lon="0" rev="0"/>
                </a:camera>
                <a:lightRig rig="glow" dir="tl">
                  <a:rot lat="0" lon="0" rev="900000"/>
                </a:lightRig>
              </a:scene3d>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fov="0">
                  <a:rot lat="0" lon="0" rev="0"/>
                </a:camera>
                <a:lightRig rig="glow" dir="tl">
                  <a:rot lat="0" lon="0" rev="900000"/>
                </a:lightRig>
              </a:scene3d>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fov="0">
                  <a:rot lat="0" lon="0" rev="0"/>
                </a:camera>
                <a:lightRig rig="glow" dir="tl">
                  <a:rot lat="0" lon="0" rev="900000"/>
                </a:lightRig>
              </a:scene3d>
              <a:sp3d/>
            </c:spPr>
          </c:dPt>
          <c:dLbls>
            <c:dLbl>
              <c:idx val="0"/>
              <c:layout>
                <c:manualLayout>
                  <c:x val="1.9199406851432583E-2"/>
                  <c:y val="-0.2326728316454093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7.6489089403608632E-4"/>
                  <c:y val="-7.4854654070019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7.1557305336832893E-3"/>
                  <c:y val="-2.2115048118985126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lt1">
                        <a:lumMod val="85000"/>
                      </a:schemeClr>
                    </a:solidFill>
                    <a:latin typeface="+mn-lt"/>
                    <a:ea typeface="+mn-ea"/>
                    <a:cs typeface="+mn-cs"/>
                  </a:defRPr>
                </a:pPr>
                <a:endParaRPr lang="ar-DZ"/>
              </a:p>
            </c:txPr>
            <c:showLegendKey val="0"/>
            <c:showVal val="1"/>
            <c:showCatName val="0"/>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Feuil1!$B$19:$D$19</c:f>
              <c:strCache>
                <c:ptCount val="3"/>
                <c:pt idx="0">
                  <c:v>باللغة العربية</c:v>
                </c:pt>
                <c:pt idx="1">
                  <c:v>باللغة الفرنسية</c:v>
                </c:pt>
                <c:pt idx="2">
                  <c:v>باللغة الإنجليزية</c:v>
                </c:pt>
              </c:strCache>
            </c:strRef>
          </c:cat>
          <c:val>
            <c:numRef>
              <c:f>Feuil1!$B$20:$D$20</c:f>
              <c:numCache>
                <c:formatCode>General</c:formatCode>
                <c:ptCount val="3"/>
                <c:pt idx="0">
                  <c:v>40</c:v>
                </c:pt>
                <c:pt idx="1">
                  <c:v>2</c:v>
                </c:pt>
                <c:pt idx="2">
                  <c:v>0</c:v>
                </c:pt>
              </c:numCache>
            </c:numRef>
          </c:val>
        </c:ser>
        <c:dLbls>
          <c:showLegendKey val="0"/>
          <c:showVal val="0"/>
          <c:showCatName val="0"/>
          <c:showSerName val="0"/>
          <c:showPercent val="0"/>
          <c:showBubbleSize val="0"/>
          <c:showLeaderLines val="1"/>
        </c:dLbls>
      </c:pie3DChart>
      <c:spPr>
        <a:noFill/>
        <a:ln>
          <a:noFill/>
        </a:ln>
        <a:effectLst>
          <a:softEdge rad="12700"/>
        </a:effectLst>
      </c:spPr>
    </c:plotArea>
    <c:legend>
      <c:legendPos val="b"/>
      <c:layout/>
      <c:overlay val="0"/>
      <c:spPr>
        <a:noFill/>
        <a:ln>
          <a:noFill/>
        </a:ln>
        <a:effectLst/>
      </c:spPr>
      <c:txPr>
        <a:bodyPr rot="0" spcFirstLastPara="1" vertOverflow="ellipsis" vert="horz" wrap="square" anchor="ctr" anchorCtr="1"/>
        <a:lstStyle/>
        <a:p>
          <a:pPr>
            <a:defRPr sz="1800" b="1" i="0" u="none" strike="noStrike" kern="1200" baseline="0">
              <a:solidFill>
                <a:schemeClr val="lt1">
                  <a:lumMod val="85000"/>
                </a:schemeClr>
              </a:solidFill>
              <a:latin typeface="+mn-lt"/>
              <a:ea typeface="+mn-ea"/>
              <a:cs typeface="+mn-cs"/>
            </a:defRPr>
          </a:pPr>
          <a:endParaRPr lang="ar-DZ"/>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ar-DZ"/>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sng" strike="noStrike" kern="1200" spc="100" baseline="0">
                <a:solidFill>
                  <a:srgbClr val="FF0000"/>
                </a:solidFill>
                <a:effectLst>
                  <a:outerShdw blurRad="50800" dist="38100" dir="5400000" algn="t" rotWithShape="0">
                    <a:prstClr val="black">
                      <a:alpha val="40000"/>
                    </a:prstClr>
                  </a:outerShdw>
                </a:effectLst>
                <a:latin typeface="+mn-lt"/>
                <a:ea typeface="+mn-ea"/>
                <a:cs typeface="+mn-cs"/>
              </a:defRPr>
            </a:pPr>
            <a:r>
              <a:rPr lang="ar-DZ" sz="3200" b="0" u="sng">
                <a:solidFill>
                  <a:srgbClr val="FF0000"/>
                </a:solidFill>
              </a:rPr>
              <a:t>مجلات            </a:t>
            </a:r>
          </a:p>
        </c:rich>
      </c:tx>
      <c:layout/>
      <c:overlay val="0"/>
      <c:spPr>
        <a:noFill/>
        <a:ln>
          <a:noFill/>
        </a:ln>
        <a:effectLst/>
      </c:spPr>
      <c:txPr>
        <a:bodyPr rot="0" spcFirstLastPara="1" vertOverflow="ellipsis" vert="horz" wrap="square" anchor="ctr" anchorCtr="1"/>
        <a:lstStyle/>
        <a:p>
          <a:pPr>
            <a:defRPr sz="3200" b="0" i="0" u="sng" strike="noStrike" kern="1200" spc="100" baseline="0">
              <a:solidFill>
                <a:srgbClr val="FF0000"/>
              </a:solidFill>
              <a:effectLst>
                <a:outerShdw blurRad="50800" dist="38100" dir="5400000" algn="t" rotWithShape="0">
                  <a:prstClr val="black">
                    <a:alpha val="40000"/>
                  </a:prstClr>
                </a:outerShdw>
              </a:effectLst>
              <a:latin typeface="+mn-lt"/>
              <a:ea typeface="+mn-ea"/>
              <a:cs typeface="+mn-cs"/>
            </a:defRPr>
          </a:pPr>
          <a:endParaRPr lang="ar-DZ"/>
        </a:p>
      </c:txPr>
    </c:title>
    <c:autoTitleDeleted val="0"/>
    <c:view3D>
      <c:rotX val="30"/>
      <c:rotY val="36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6660445827673525E-2"/>
          <c:y val="0.16823247256159574"/>
          <c:w val="0.83079244100817151"/>
          <c:h val="0.69504442040020509"/>
        </c:manualLayout>
      </c:layout>
      <c:pie3DChart>
        <c:varyColors val="1"/>
        <c:ser>
          <c:idx val="0"/>
          <c:order val="0"/>
          <c:tx>
            <c:strRef>
              <c:f>Feuil1!$A$20</c:f>
              <c:strCache>
                <c:ptCount val="1"/>
                <c:pt idx="0">
                  <c:v>مجلات            </c:v>
                </c:pt>
              </c:strCache>
            </c:strRef>
          </c:tx>
          <c:explosion val="49"/>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fov="0">
                  <a:rot lat="0" lon="0" rev="0"/>
                </a:camera>
                <a:lightRig rig="glow" dir="tl">
                  <a:rot lat="0" lon="0" rev="900000"/>
                </a:lightRig>
              </a:scene3d>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fov="0">
                  <a:rot lat="0" lon="0" rev="0"/>
                </a:camera>
                <a:lightRig rig="glow" dir="tl">
                  <a:rot lat="0" lon="0" rev="900000"/>
                </a:lightRig>
              </a:scene3d>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fov="0">
                  <a:rot lat="0" lon="0" rev="0"/>
                </a:camera>
                <a:lightRig rig="glow" dir="tl">
                  <a:rot lat="0" lon="0" rev="900000"/>
                </a:lightRig>
              </a:scene3d>
              <a:sp3d/>
            </c:spPr>
          </c:dPt>
          <c:dLbls>
            <c:dLbl>
              <c:idx val="0"/>
              <c:layout/>
              <c:tx>
                <c:rich>
                  <a:bodyPr/>
                  <a:lstStyle/>
                  <a:p>
                    <a:r>
                      <a:rPr lang="ar-DZ"/>
                      <a:t>باللغة العربية 296</a:t>
                    </a:r>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5079297896966135E-2"/>
                  <c:y val="-8.1190298123647031E-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accent2"/>
                        </a:solidFill>
                        <a:latin typeface="+mn-lt"/>
                        <a:ea typeface="+mn-ea"/>
                        <a:cs typeface="+mn-cs"/>
                      </a:defRPr>
                    </a:pPr>
                    <a:fld id="{D18F80CB-B255-4152-9CB0-4454D1E6042A}" type="VALUE">
                      <a:rPr lang="en-US" sz="2000" b="1"/>
                      <a:pPr>
                        <a:defRPr sz="1800" b="1">
                          <a:solidFill>
                            <a:schemeClr val="accent2"/>
                          </a:solidFill>
                        </a:defRPr>
                      </a:pPr>
                      <a:t>[VALEUR]</a:t>
                    </a:fld>
                    <a:endParaRPr lang="ar-DZ"/>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2"/>
                      </a:solidFill>
                      <a:latin typeface="+mn-lt"/>
                      <a:ea typeface="+mn-ea"/>
                      <a:cs typeface="+mn-cs"/>
                    </a:defRPr>
                  </a:pPr>
                  <a:endParaRPr lang="ar-DZ"/>
                </a:p>
              </c:txP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2"/>
              <c:layout>
                <c:manualLayout>
                  <c:x val="3.4234049639605357E-2"/>
                  <c:y val="-1.297739265746678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lumMod val="85000"/>
                        </a:schemeClr>
                      </a:solidFill>
                      <a:latin typeface="+mn-lt"/>
                      <a:ea typeface="+mn-ea"/>
                      <a:cs typeface="+mn-cs"/>
                    </a:defRPr>
                  </a:pPr>
                  <a:endParaRPr lang="ar-DZ"/>
                </a:p>
              </c:tx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lumMod val="85000"/>
                      </a:schemeClr>
                    </a:solidFill>
                    <a:latin typeface="+mn-lt"/>
                    <a:ea typeface="+mn-ea"/>
                    <a:cs typeface="+mn-cs"/>
                  </a:defRPr>
                </a:pPr>
                <a:endParaRPr lang="ar-DZ"/>
              </a:p>
            </c:txPr>
            <c:showLegendKey val="0"/>
            <c:showVal val="1"/>
            <c:showCatName val="0"/>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Feuil1!$B$19:$D$19</c:f>
              <c:strCache>
                <c:ptCount val="3"/>
                <c:pt idx="0">
                  <c:v>باللغة العربية</c:v>
                </c:pt>
                <c:pt idx="1">
                  <c:v>باللغة الفرنسية</c:v>
                </c:pt>
                <c:pt idx="2">
                  <c:v>باللغة الإنجليزية</c:v>
                </c:pt>
              </c:strCache>
            </c:strRef>
          </c:cat>
          <c:val>
            <c:numRef>
              <c:f>Feuil1!$B$20:$D$20</c:f>
              <c:numCache>
                <c:formatCode>General</c:formatCode>
                <c:ptCount val="3"/>
                <c:pt idx="0">
                  <c:v>699</c:v>
                </c:pt>
                <c:pt idx="1">
                  <c:v>22</c:v>
                </c:pt>
                <c:pt idx="2">
                  <c:v>35</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1" i="0" u="none" strike="noStrike" kern="1200" baseline="0">
              <a:solidFill>
                <a:schemeClr val="lt1">
                  <a:lumMod val="85000"/>
                </a:schemeClr>
              </a:solidFill>
              <a:latin typeface="+mn-lt"/>
              <a:ea typeface="+mn-ea"/>
              <a:cs typeface="+mn-cs"/>
            </a:defRPr>
          </a:pPr>
          <a:endParaRPr lang="ar-DZ"/>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ar-DZ"/>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sng" strike="noStrike" kern="1200" spc="100" baseline="0">
                <a:solidFill>
                  <a:srgbClr val="FF0000"/>
                </a:solidFill>
                <a:effectLst>
                  <a:outerShdw blurRad="50800" dist="38100" dir="5400000" algn="t" rotWithShape="0">
                    <a:prstClr val="black">
                      <a:alpha val="40000"/>
                    </a:prstClr>
                  </a:outerShdw>
                </a:effectLst>
                <a:latin typeface="+mn-lt"/>
                <a:ea typeface="+mn-ea"/>
                <a:cs typeface="+mn-cs"/>
              </a:defRPr>
            </a:pPr>
            <a:r>
              <a:rPr lang="ar-DZ" sz="2000" b="1" u="sng" dirty="0">
                <a:solidFill>
                  <a:srgbClr val="FF0000"/>
                </a:solidFill>
              </a:rPr>
              <a:t>المستفيدون من </a:t>
            </a:r>
            <a:r>
              <a:rPr lang="ar-DZ" sz="2000" b="1" u="sng" dirty="0" smtClean="0">
                <a:solidFill>
                  <a:srgbClr val="FF0000"/>
                </a:solidFill>
              </a:rPr>
              <a:t>المكتبة :</a:t>
            </a:r>
            <a:endParaRPr lang="ar-DZ" sz="2000" b="1" u="sng" dirty="0">
              <a:solidFill>
                <a:srgbClr val="FF0000"/>
              </a:solidFill>
            </a:endParaRPr>
          </a:p>
        </c:rich>
      </c:tx>
      <c:overlay val="0"/>
      <c:spPr>
        <a:noFill/>
        <a:ln>
          <a:noFill/>
        </a:ln>
        <a:effectLst/>
      </c:spPr>
      <c:txPr>
        <a:bodyPr rot="0" spcFirstLastPara="1" vertOverflow="ellipsis" vert="horz" wrap="square" anchor="ctr" anchorCtr="1"/>
        <a:lstStyle/>
        <a:p>
          <a:pPr>
            <a:defRPr sz="2000" b="1" i="0" u="sng" strike="noStrike" kern="1200" spc="100" baseline="0">
              <a:solidFill>
                <a:srgbClr val="FF0000"/>
              </a:solidFill>
              <a:effectLst>
                <a:outerShdw blurRad="50800" dist="38100" dir="5400000" algn="t" rotWithShape="0">
                  <a:prstClr val="black">
                    <a:alpha val="40000"/>
                  </a:prstClr>
                </a:outerShdw>
              </a:effectLst>
              <a:latin typeface="+mn-lt"/>
              <a:ea typeface="+mn-ea"/>
              <a:cs typeface="+mn-cs"/>
            </a:defRPr>
          </a:pPr>
          <a:endParaRPr lang="ar-DZ"/>
        </a:p>
      </c:txPr>
    </c:title>
    <c:autoTitleDeleted val="0"/>
    <c:view3D>
      <c:rotX val="30"/>
      <c:rotY val="36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Feuil1!$J$27</c:f>
              <c:strCache>
                <c:ptCount val="1"/>
                <c:pt idx="0">
                  <c:v>العدد</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dPt>
          <c:dLbls>
            <c:dLbl>
              <c:idx val="0"/>
              <c:tx>
                <c:rich>
                  <a:bodyPr/>
                  <a:lstStyle/>
                  <a:p>
                    <a:r>
                      <a:rPr lang="ar-DZ" dirty="0" smtClean="0"/>
                      <a:t> 1235 طالبا</a:t>
                    </a:r>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0.29877634754530819"/>
                  <c:y val="-0.14134047240365105"/>
                </c:manualLayout>
              </c:layout>
              <c:tx>
                <c:rich>
                  <a:bodyPr/>
                  <a:lstStyle/>
                  <a:p>
                    <a:r>
                      <a:rPr lang="ar-DZ" dirty="0" smtClean="0"/>
                      <a:t>1913 </a:t>
                    </a:r>
                    <a:r>
                      <a:rPr lang="ar-DZ" smtClean="0"/>
                      <a:t>دراسات  عليا</a:t>
                    </a:r>
                    <a:endParaRPr lang="ar-DZ" dirty="0" smtClean="0"/>
                  </a:p>
                </c:rich>
              </c:tx>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ar-DZ" dirty="0" smtClean="0"/>
                      <a:t> </a:t>
                    </a:r>
                    <a:r>
                      <a:rPr lang="ar-DZ" sz="1800" dirty="0" smtClean="0"/>
                      <a:t>68 أستاذا</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lumMod val="85000"/>
                      </a:schemeClr>
                    </a:solidFill>
                    <a:latin typeface="+mn-lt"/>
                    <a:ea typeface="+mn-ea"/>
                    <a:cs typeface="+mn-cs"/>
                  </a:defRPr>
                </a:pPr>
                <a:endParaRPr lang="ar-DZ"/>
              </a:p>
            </c:txPr>
            <c:showLegendKey val="0"/>
            <c:showVal val="0"/>
            <c:showCatName val="0"/>
            <c:showSerName val="0"/>
            <c:showPercent val="0"/>
            <c:showBubbleSize val="0"/>
            <c:extLst>
              <c:ext xmlns:c15="http://schemas.microsoft.com/office/drawing/2012/chart" uri="{CE6537A1-D6FC-4f65-9D91-7224C49458BB}"/>
            </c:extLst>
          </c:dLbls>
          <c:cat>
            <c:strRef>
              <c:f>Feuil1!$K$26:$M$26</c:f>
              <c:strCache>
                <c:ptCount val="3"/>
                <c:pt idx="0">
                  <c:v>طلبة سنوات التدرج</c:v>
                </c:pt>
                <c:pt idx="1">
                  <c:v>دراسات عليا</c:v>
                </c:pt>
                <c:pt idx="2">
                  <c:v>أساتذة</c:v>
                </c:pt>
              </c:strCache>
            </c:strRef>
          </c:cat>
          <c:val>
            <c:numRef>
              <c:f>Feuil1!$K$27:$M$27</c:f>
              <c:numCache>
                <c:formatCode>General</c:formatCode>
                <c:ptCount val="3"/>
                <c:pt idx="0">
                  <c:v>1235</c:v>
                </c:pt>
                <c:pt idx="1">
                  <c:v>1913</c:v>
                </c:pt>
                <c:pt idx="2">
                  <c:v>68</c:v>
                </c:pt>
              </c:numCache>
            </c:numRef>
          </c:val>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lt1">
                  <a:lumMod val="85000"/>
                </a:schemeClr>
              </a:solidFill>
              <a:latin typeface="+mn-lt"/>
              <a:ea typeface="+mn-ea"/>
              <a:cs typeface="+mn-cs"/>
            </a:defRPr>
          </a:pPr>
          <a:endParaRPr lang="ar-DZ"/>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ar-D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2C1A6E-7B42-4596-8A48-DD5F14050939}"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fr-FR"/>
        </a:p>
      </dgm:t>
    </dgm:pt>
    <dgm:pt modelId="{0DCC1A58-AE24-4288-A13D-48D2887A2C10}" type="pres">
      <dgm:prSet presAssocID="{1C2C1A6E-7B42-4596-8A48-DD5F14050939}" presName="Name0" presStyleCnt="0">
        <dgm:presLayoutVars>
          <dgm:chMax val="21"/>
          <dgm:chPref val="21"/>
        </dgm:presLayoutVars>
      </dgm:prSet>
      <dgm:spPr/>
      <dgm:t>
        <a:bodyPr/>
        <a:lstStyle/>
        <a:p>
          <a:endParaRPr lang="fr-FR"/>
        </a:p>
      </dgm:t>
    </dgm:pt>
  </dgm:ptLst>
  <dgm:cxnLst>
    <dgm:cxn modelId="{266A00AD-9F32-4CAD-A44C-B281797D95BA}" type="presOf" srcId="{1C2C1A6E-7B42-4596-8A48-DD5F14050939}" destId="{0DCC1A58-AE24-4288-A13D-48D2887A2C10}" srcOrd="0" destOrd="0" presId="urn:microsoft.com/office/officeart/2008/layout/Hexagon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E6CF92-29EF-463B-B668-8C651D01E65A}" type="datetimeFigureOut">
              <a:rPr lang="fr-FR" smtClean="0"/>
              <a:t>14/02/2022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0BCA48-5DE8-4D25-B622-251B6CB82055}" type="slidenum">
              <a:rPr lang="fr-FR" smtClean="0"/>
              <a:t>‹N°›</a:t>
            </a:fld>
            <a:endParaRPr lang="fr-FR"/>
          </a:p>
        </p:txBody>
      </p:sp>
    </p:spTree>
    <p:extLst>
      <p:ext uri="{BB962C8B-B14F-4D97-AF65-F5344CB8AC3E}">
        <p14:creationId xmlns:p14="http://schemas.microsoft.com/office/powerpoint/2010/main" val="566975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CC223D8-8792-4068-94F7-9E37E13340DF}" type="slidenum">
              <a:rPr lang="fr-FR" smtClean="0"/>
              <a:pPr/>
              <a:t>3</a:t>
            </a:fld>
            <a:endParaRPr lang="fr-FR" dirty="0"/>
          </a:p>
        </p:txBody>
      </p:sp>
    </p:spTree>
    <p:extLst>
      <p:ext uri="{BB962C8B-B14F-4D97-AF65-F5344CB8AC3E}">
        <p14:creationId xmlns:p14="http://schemas.microsoft.com/office/powerpoint/2010/main" val="3796858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B0BCA48-5DE8-4D25-B622-251B6CB82055}" type="slidenum">
              <a:rPr lang="fr-FR" smtClean="0"/>
              <a:t>8</a:t>
            </a:fld>
            <a:endParaRPr lang="fr-FR"/>
          </a:p>
        </p:txBody>
      </p:sp>
    </p:spTree>
    <p:extLst>
      <p:ext uri="{BB962C8B-B14F-4D97-AF65-F5344CB8AC3E}">
        <p14:creationId xmlns:p14="http://schemas.microsoft.com/office/powerpoint/2010/main" val="1870618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CC223D8-8792-4068-94F7-9E37E13340DF}" type="slidenum">
              <a:rPr lang="fr-FR" smtClean="0"/>
              <a:pPr/>
              <a:t>10</a:t>
            </a:fld>
            <a:endParaRPr lang="fr-FR" dirty="0"/>
          </a:p>
        </p:txBody>
      </p:sp>
    </p:spTree>
    <p:extLst>
      <p:ext uri="{BB962C8B-B14F-4D97-AF65-F5344CB8AC3E}">
        <p14:creationId xmlns:p14="http://schemas.microsoft.com/office/powerpoint/2010/main" val="149716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CC223D8-8792-4068-94F7-9E37E13340DF}" type="slidenum">
              <a:rPr lang="fr-FR" smtClean="0"/>
              <a:pPr/>
              <a:t>16</a:t>
            </a:fld>
            <a:endParaRPr lang="fr-FR" dirty="0"/>
          </a:p>
        </p:txBody>
      </p:sp>
    </p:spTree>
    <p:extLst>
      <p:ext uri="{BB962C8B-B14F-4D97-AF65-F5344CB8AC3E}">
        <p14:creationId xmlns:p14="http://schemas.microsoft.com/office/powerpoint/2010/main" val="2261287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CC223D8-8792-4068-94F7-9E37E13340DF}" type="slidenum">
              <a:rPr lang="fr-FR" smtClean="0"/>
              <a:pPr/>
              <a:t>24</a:t>
            </a:fld>
            <a:endParaRPr lang="fr-FR"/>
          </a:p>
        </p:txBody>
      </p:sp>
    </p:spTree>
    <p:extLst>
      <p:ext uri="{BB962C8B-B14F-4D97-AF65-F5344CB8AC3E}">
        <p14:creationId xmlns:p14="http://schemas.microsoft.com/office/powerpoint/2010/main" val="8004239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F1E72328-75A3-47A9-A1BA-4BC369B57304}" type="datetimeFigureOut">
              <a:rPr lang="fr-FR" smtClean="0"/>
              <a:t>14/02/2022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306B5D-0137-40B2-A02E-B3F66ADCA846}" type="slidenum">
              <a:rPr lang="fr-FR" smtClean="0"/>
              <a:t>‹N°›</a:t>
            </a:fld>
            <a:endParaRPr lang="fr-FR"/>
          </a:p>
        </p:txBody>
      </p:sp>
    </p:spTree>
    <p:extLst>
      <p:ext uri="{BB962C8B-B14F-4D97-AF65-F5344CB8AC3E}">
        <p14:creationId xmlns:p14="http://schemas.microsoft.com/office/powerpoint/2010/main" val="984416704"/>
      </p:ext>
    </p:extLst>
  </p:cSld>
  <p:clrMapOvr>
    <a:masterClrMapping/>
  </p:clrMapOvr>
  <mc:AlternateContent xmlns:mc="http://schemas.openxmlformats.org/markup-compatibility/2006" xmlns:p14="http://schemas.microsoft.com/office/powerpoint/2010/main">
    <mc:Choice Requires="p14">
      <p:transition spd="slow" p14:dur="1200" advClick="0" advTm="1000">
        <p:dissolve/>
        <p:sndAc>
          <p:stSnd>
            <p:snd r:embed="rId1" name="chimes.wav"/>
          </p:stSnd>
        </p:sndAc>
      </p:transition>
    </mc:Choice>
    <mc:Fallback xmlns="">
      <p:transition spd="slow" advClick="0" advTm="1000">
        <p:dissolve/>
        <p:sndAc>
          <p:stSnd>
            <p:snd r:embed="rId3" name="chimes.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1E72328-75A3-47A9-A1BA-4BC369B57304}" type="datetimeFigureOut">
              <a:rPr lang="fr-FR" smtClean="0"/>
              <a:t>14/02/2022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306B5D-0137-40B2-A02E-B3F66ADCA846}" type="slidenum">
              <a:rPr lang="fr-FR" smtClean="0"/>
              <a:t>‹N°›</a:t>
            </a:fld>
            <a:endParaRPr lang="fr-FR"/>
          </a:p>
        </p:txBody>
      </p:sp>
    </p:spTree>
    <p:extLst>
      <p:ext uri="{BB962C8B-B14F-4D97-AF65-F5344CB8AC3E}">
        <p14:creationId xmlns:p14="http://schemas.microsoft.com/office/powerpoint/2010/main" val="3919417218"/>
      </p:ext>
    </p:extLst>
  </p:cSld>
  <p:clrMapOvr>
    <a:masterClrMapping/>
  </p:clrMapOvr>
  <mc:AlternateContent xmlns:mc="http://schemas.openxmlformats.org/markup-compatibility/2006" xmlns:p14="http://schemas.microsoft.com/office/powerpoint/2010/main">
    <mc:Choice Requires="p14">
      <p:transition spd="slow" p14:dur="1200" advClick="0" advTm="1000">
        <p:dissolve/>
        <p:sndAc>
          <p:stSnd>
            <p:snd r:embed="rId1" name="chimes.wav"/>
          </p:stSnd>
        </p:sndAc>
      </p:transition>
    </mc:Choice>
    <mc:Fallback xmlns="">
      <p:transition spd="slow" advClick="0" advTm="1000">
        <p:dissolve/>
        <p:sndAc>
          <p:stSnd>
            <p:snd r:embed="rId3" name="chimes.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1E72328-75A3-47A9-A1BA-4BC369B57304}" type="datetimeFigureOut">
              <a:rPr lang="fr-FR" smtClean="0"/>
              <a:t>14/02/2022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306B5D-0137-40B2-A02E-B3F66ADCA846}" type="slidenum">
              <a:rPr lang="fr-FR" smtClean="0"/>
              <a:t>‹N°›</a:t>
            </a:fld>
            <a:endParaRPr lang="fr-FR"/>
          </a:p>
        </p:txBody>
      </p:sp>
    </p:spTree>
    <p:extLst>
      <p:ext uri="{BB962C8B-B14F-4D97-AF65-F5344CB8AC3E}">
        <p14:creationId xmlns:p14="http://schemas.microsoft.com/office/powerpoint/2010/main" val="2625813920"/>
      </p:ext>
    </p:extLst>
  </p:cSld>
  <p:clrMapOvr>
    <a:masterClrMapping/>
  </p:clrMapOvr>
  <mc:AlternateContent xmlns:mc="http://schemas.openxmlformats.org/markup-compatibility/2006" xmlns:p14="http://schemas.microsoft.com/office/powerpoint/2010/main">
    <mc:Choice Requires="p14">
      <p:transition spd="slow" p14:dur="1200" advClick="0" advTm="1000">
        <p:dissolve/>
        <p:sndAc>
          <p:stSnd>
            <p:snd r:embed="rId1" name="chimes.wav"/>
          </p:stSnd>
        </p:sndAc>
      </p:transition>
    </mc:Choice>
    <mc:Fallback xmlns="">
      <p:transition spd="slow" advClick="0" advTm="1000">
        <p:dissolve/>
        <p:sndAc>
          <p:stSnd>
            <p:snd r:embed="rId3" name="chimes.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1E72328-75A3-47A9-A1BA-4BC369B57304}" type="datetimeFigureOut">
              <a:rPr lang="fr-FR" smtClean="0"/>
              <a:t>14/02/2022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306B5D-0137-40B2-A02E-B3F66ADCA846}" type="slidenum">
              <a:rPr lang="fr-FR" smtClean="0"/>
              <a:t>‹N°›</a:t>
            </a:fld>
            <a:endParaRPr lang="fr-FR"/>
          </a:p>
        </p:txBody>
      </p:sp>
    </p:spTree>
    <p:extLst>
      <p:ext uri="{BB962C8B-B14F-4D97-AF65-F5344CB8AC3E}">
        <p14:creationId xmlns:p14="http://schemas.microsoft.com/office/powerpoint/2010/main" val="839070533"/>
      </p:ext>
    </p:extLst>
  </p:cSld>
  <p:clrMapOvr>
    <a:masterClrMapping/>
  </p:clrMapOvr>
  <mc:AlternateContent xmlns:mc="http://schemas.openxmlformats.org/markup-compatibility/2006" xmlns:p14="http://schemas.microsoft.com/office/powerpoint/2010/main">
    <mc:Choice Requires="p14">
      <p:transition spd="slow" p14:dur="1200" advClick="0" advTm="1000">
        <p:dissolve/>
        <p:sndAc>
          <p:stSnd>
            <p:snd r:embed="rId1" name="chimes.wav"/>
          </p:stSnd>
        </p:sndAc>
      </p:transition>
    </mc:Choice>
    <mc:Fallback xmlns="">
      <p:transition spd="slow" advClick="0" advTm="1000">
        <p:dissolve/>
        <p:sndAc>
          <p:stSnd>
            <p:snd r:embed="rId3" name="chimes.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F1E72328-75A3-47A9-A1BA-4BC369B57304}" type="datetimeFigureOut">
              <a:rPr lang="fr-FR" smtClean="0"/>
              <a:t>14/02/2022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306B5D-0137-40B2-A02E-B3F66ADCA846}" type="slidenum">
              <a:rPr lang="fr-FR" smtClean="0"/>
              <a:t>‹N°›</a:t>
            </a:fld>
            <a:endParaRPr lang="fr-FR"/>
          </a:p>
        </p:txBody>
      </p:sp>
    </p:spTree>
    <p:extLst>
      <p:ext uri="{BB962C8B-B14F-4D97-AF65-F5344CB8AC3E}">
        <p14:creationId xmlns:p14="http://schemas.microsoft.com/office/powerpoint/2010/main" val="161170351"/>
      </p:ext>
    </p:extLst>
  </p:cSld>
  <p:clrMapOvr>
    <a:masterClrMapping/>
  </p:clrMapOvr>
  <mc:AlternateContent xmlns:mc="http://schemas.openxmlformats.org/markup-compatibility/2006" xmlns:p14="http://schemas.microsoft.com/office/powerpoint/2010/main">
    <mc:Choice Requires="p14">
      <p:transition spd="slow" p14:dur="1200" advClick="0" advTm="1000">
        <p:dissolve/>
        <p:sndAc>
          <p:stSnd>
            <p:snd r:embed="rId1" name="chimes.wav"/>
          </p:stSnd>
        </p:sndAc>
      </p:transition>
    </mc:Choice>
    <mc:Fallback xmlns="">
      <p:transition spd="slow" advClick="0" advTm="1000">
        <p:dissolve/>
        <p:sndAc>
          <p:stSnd>
            <p:snd r:embed="rId3" name="chimes.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F1E72328-75A3-47A9-A1BA-4BC369B57304}" type="datetimeFigureOut">
              <a:rPr lang="fr-FR" smtClean="0"/>
              <a:t>14/02/2022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0306B5D-0137-40B2-A02E-B3F66ADCA846}" type="slidenum">
              <a:rPr lang="fr-FR" smtClean="0"/>
              <a:t>‹N°›</a:t>
            </a:fld>
            <a:endParaRPr lang="fr-FR"/>
          </a:p>
        </p:txBody>
      </p:sp>
    </p:spTree>
    <p:extLst>
      <p:ext uri="{BB962C8B-B14F-4D97-AF65-F5344CB8AC3E}">
        <p14:creationId xmlns:p14="http://schemas.microsoft.com/office/powerpoint/2010/main" val="1886683734"/>
      </p:ext>
    </p:extLst>
  </p:cSld>
  <p:clrMapOvr>
    <a:masterClrMapping/>
  </p:clrMapOvr>
  <mc:AlternateContent xmlns:mc="http://schemas.openxmlformats.org/markup-compatibility/2006" xmlns:p14="http://schemas.microsoft.com/office/powerpoint/2010/main">
    <mc:Choice Requires="p14">
      <p:transition spd="slow" p14:dur="1200" advClick="0" advTm="1000">
        <p:dissolve/>
        <p:sndAc>
          <p:stSnd>
            <p:snd r:embed="rId1" name="chimes.wav"/>
          </p:stSnd>
        </p:sndAc>
      </p:transition>
    </mc:Choice>
    <mc:Fallback xmlns="">
      <p:transition spd="slow" advClick="0" advTm="1000">
        <p:dissolve/>
        <p:sndAc>
          <p:stSnd>
            <p:snd r:embed="rId3" name="chimes.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1E72328-75A3-47A9-A1BA-4BC369B57304}" type="datetimeFigureOut">
              <a:rPr lang="fr-FR" smtClean="0"/>
              <a:t>14/02/2022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0306B5D-0137-40B2-A02E-B3F66ADCA846}" type="slidenum">
              <a:rPr lang="fr-FR" smtClean="0"/>
              <a:t>‹N°›</a:t>
            </a:fld>
            <a:endParaRPr lang="fr-FR"/>
          </a:p>
        </p:txBody>
      </p:sp>
    </p:spTree>
    <p:extLst>
      <p:ext uri="{BB962C8B-B14F-4D97-AF65-F5344CB8AC3E}">
        <p14:creationId xmlns:p14="http://schemas.microsoft.com/office/powerpoint/2010/main" val="138255577"/>
      </p:ext>
    </p:extLst>
  </p:cSld>
  <p:clrMapOvr>
    <a:masterClrMapping/>
  </p:clrMapOvr>
  <mc:AlternateContent xmlns:mc="http://schemas.openxmlformats.org/markup-compatibility/2006" xmlns:p14="http://schemas.microsoft.com/office/powerpoint/2010/main">
    <mc:Choice Requires="p14">
      <p:transition spd="slow" p14:dur="1200" advClick="0" advTm="1000">
        <p:dissolve/>
        <p:sndAc>
          <p:stSnd>
            <p:snd r:embed="rId1" name="chimes.wav"/>
          </p:stSnd>
        </p:sndAc>
      </p:transition>
    </mc:Choice>
    <mc:Fallback xmlns="">
      <p:transition spd="slow" advClick="0" advTm="1000">
        <p:dissolve/>
        <p:sndAc>
          <p:stSnd>
            <p:snd r:embed="rId3" name="chimes.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F1E72328-75A3-47A9-A1BA-4BC369B57304}" type="datetimeFigureOut">
              <a:rPr lang="fr-FR" smtClean="0"/>
              <a:t>14/02/2022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0306B5D-0137-40B2-A02E-B3F66ADCA846}" type="slidenum">
              <a:rPr lang="fr-FR" smtClean="0"/>
              <a:t>‹N°›</a:t>
            </a:fld>
            <a:endParaRPr lang="fr-FR"/>
          </a:p>
        </p:txBody>
      </p:sp>
    </p:spTree>
    <p:extLst>
      <p:ext uri="{BB962C8B-B14F-4D97-AF65-F5344CB8AC3E}">
        <p14:creationId xmlns:p14="http://schemas.microsoft.com/office/powerpoint/2010/main" val="2708394656"/>
      </p:ext>
    </p:extLst>
  </p:cSld>
  <p:clrMapOvr>
    <a:masterClrMapping/>
  </p:clrMapOvr>
  <mc:AlternateContent xmlns:mc="http://schemas.openxmlformats.org/markup-compatibility/2006" xmlns:p14="http://schemas.microsoft.com/office/powerpoint/2010/main">
    <mc:Choice Requires="p14">
      <p:transition spd="slow" p14:dur="1200" advClick="0" advTm="1000">
        <p:dissolve/>
        <p:sndAc>
          <p:stSnd>
            <p:snd r:embed="rId1" name="chimes.wav"/>
          </p:stSnd>
        </p:sndAc>
      </p:transition>
    </mc:Choice>
    <mc:Fallback xmlns="">
      <p:transition spd="slow" advClick="0" advTm="1000">
        <p:dissolve/>
        <p:sndAc>
          <p:stSnd>
            <p:snd r:embed="rId3" name="chimes.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1E72328-75A3-47A9-A1BA-4BC369B57304}" type="datetimeFigureOut">
              <a:rPr lang="fr-FR" smtClean="0"/>
              <a:t>14/02/2022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0306B5D-0137-40B2-A02E-B3F66ADCA846}" type="slidenum">
              <a:rPr lang="fr-FR" smtClean="0"/>
              <a:t>‹N°›</a:t>
            </a:fld>
            <a:endParaRPr lang="fr-FR"/>
          </a:p>
        </p:txBody>
      </p:sp>
    </p:spTree>
    <p:extLst>
      <p:ext uri="{BB962C8B-B14F-4D97-AF65-F5344CB8AC3E}">
        <p14:creationId xmlns:p14="http://schemas.microsoft.com/office/powerpoint/2010/main" val="2837565027"/>
      </p:ext>
    </p:extLst>
  </p:cSld>
  <p:clrMapOvr>
    <a:masterClrMapping/>
  </p:clrMapOvr>
  <mc:AlternateContent xmlns:mc="http://schemas.openxmlformats.org/markup-compatibility/2006" xmlns:p14="http://schemas.microsoft.com/office/powerpoint/2010/main">
    <mc:Choice Requires="p14">
      <p:transition spd="slow" p14:dur="1200" advClick="0" advTm="1000">
        <p:dissolve/>
        <p:sndAc>
          <p:stSnd>
            <p:snd r:embed="rId1" name="chimes.wav"/>
          </p:stSnd>
        </p:sndAc>
      </p:transition>
    </mc:Choice>
    <mc:Fallback xmlns="">
      <p:transition spd="slow" advClick="0" advTm="1000">
        <p:dissolve/>
        <p:sndAc>
          <p:stSnd>
            <p:snd r:embed="rId3" name="chimes.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1E72328-75A3-47A9-A1BA-4BC369B57304}" type="datetimeFigureOut">
              <a:rPr lang="fr-FR" smtClean="0"/>
              <a:t>14/02/2022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0306B5D-0137-40B2-A02E-B3F66ADCA846}" type="slidenum">
              <a:rPr lang="fr-FR" smtClean="0"/>
              <a:t>‹N°›</a:t>
            </a:fld>
            <a:endParaRPr lang="fr-FR"/>
          </a:p>
        </p:txBody>
      </p:sp>
    </p:spTree>
    <p:extLst>
      <p:ext uri="{BB962C8B-B14F-4D97-AF65-F5344CB8AC3E}">
        <p14:creationId xmlns:p14="http://schemas.microsoft.com/office/powerpoint/2010/main" val="429480356"/>
      </p:ext>
    </p:extLst>
  </p:cSld>
  <p:clrMapOvr>
    <a:masterClrMapping/>
  </p:clrMapOvr>
  <mc:AlternateContent xmlns:mc="http://schemas.openxmlformats.org/markup-compatibility/2006" xmlns:p14="http://schemas.microsoft.com/office/powerpoint/2010/main">
    <mc:Choice Requires="p14">
      <p:transition spd="slow" p14:dur="1200" advClick="0" advTm="1000">
        <p:dissolve/>
        <p:sndAc>
          <p:stSnd>
            <p:snd r:embed="rId1" name="chimes.wav"/>
          </p:stSnd>
        </p:sndAc>
      </p:transition>
    </mc:Choice>
    <mc:Fallback xmlns="">
      <p:transition spd="slow" advClick="0" advTm="1000">
        <p:dissolve/>
        <p:sndAc>
          <p:stSnd>
            <p:snd r:embed="rId3" name="chimes.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1E72328-75A3-47A9-A1BA-4BC369B57304}" type="datetimeFigureOut">
              <a:rPr lang="fr-FR" smtClean="0"/>
              <a:t>14/02/2022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0306B5D-0137-40B2-A02E-B3F66ADCA846}" type="slidenum">
              <a:rPr lang="fr-FR" smtClean="0"/>
              <a:t>‹N°›</a:t>
            </a:fld>
            <a:endParaRPr lang="fr-FR"/>
          </a:p>
        </p:txBody>
      </p:sp>
    </p:spTree>
    <p:extLst>
      <p:ext uri="{BB962C8B-B14F-4D97-AF65-F5344CB8AC3E}">
        <p14:creationId xmlns:p14="http://schemas.microsoft.com/office/powerpoint/2010/main" val="2667692513"/>
      </p:ext>
    </p:extLst>
  </p:cSld>
  <p:clrMapOvr>
    <a:masterClrMapping/>
  </p:clrMapOvr>
  <mc:AlternateContent xmlns:mc="http://schemas.openxmlformats.org/markup-compatibility/2006" xmlns:p14="http://schemas.microsoft.com/office/powerpoint/2010/main">
    <mc:Choice Requires="p14">
      <p:transition spd="slow" p14:dur="1200" advClick="0" advTm="1000">
        <p:dissolve/>
        <p:sndAc>
          <p:stSnd>
            <p:snd r:embed="rId1" name="chimes.wav"/>
          </p:stSnd>
        </p:sndAc>
      </p:transition>
    </mc:Choice>
    <mc:Fallback xmlns="">
      <p:transition spd="slow" advClick="0" advTm="1000">
        <p:dissolve/>
        <p:sndAc>
          <p:stSnd>
            <p:snd r:embed="rId3" name="chimes.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E72328-75A3-47A9-A1BA-4BC369B57304}" type="datetimeFigureOut">
              <a:rPr lang="fr-FR" smtClean="0"/>
              <a:t>14/02/2022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306B5D-0137-40B2-A02E-B3F66ADCA846}" type="slidenum">
              <a:rPr lang="fr-FR" smtClean="0"/>
              <a:t>‹N°›</a:t>
            </a:fld>
            <a:endParaRPr lang="fr-FR"/>
          </a:p>
        </p:txBody>
      </p:sp>
    </p:spTree>
    <p:extLst>
      <p:ext uri="{BB962C8B-B14F-4D97-AF65-F5344CB8AC3E}">
        <p14:creationId xmlns:p14="http://schemas.microsoft.com/office/powerpoint/2010/main" val="4175390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advClick="0" advTm="1000">
        <p:dissolve/>
        <p:sndAc>
          <p:stSnd>
            <p:snd r:embed="rId13" name="chimes.wav"/>
          </p:stSnd>
        </p:sndAc>
      </p:transition>
    </mc:Choice>
    <mc:Fallback xmlns="">
      <p:transition spd="slow" advClick="0" advTm="1000">
        <p:dissolve/>
        <p:sndAc>
          <p:stSnd>
            <p:snd r:embed="rId14" name="chimes.wav"/>
          </p:stSnd>
        </p:sndAc>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image" Target="../media/image1.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audio" Target="../media/audio1.wav"/><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audio" Target="../media/audio1.wav"/><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13.png"/><Relationship Id="rId4" Type="http://schemas.openxmlformats.org/officeDocument/2006/relationships/image" Target="../media/image14.png"/><Relationship Id="rId9"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27.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audio" Target="../media/audio1.wav"/></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1.wav"/><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emf"/><Relationship Id="rId5" Type="http://schemas.microsoft.com/office/2007/relationships/hdphoto" Target="../media/hdphoto1.wdp"/><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diagramQuickStyle" Target="../diagrams/quickStyle1.xml"/><Relationship Id="rId12"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diagramLayout" Target="../diagrams/layout1.xml"/><Relationship Id="rId11" Type="http://schemas.openxmlformats.org/officeDocument/2006/relationships/image" Target="../media/image43.png"/><Relationship Id="rId5" Type="http://schemas.openxmlformats.org/officeDocument/2006/relationships/diagramData" Target="../diagrams/data1.xml"/><Relationship Id="rId15" Type="http://schemas.openxmlformats.org/officeDocument/2006/relationships/image" Target="../media/image47.png"/><Relationship Id="rId10" Type="http://schemas.openxmlformats.org/officeDocument/2006/relationships/image" Target="../media/image42.jpeg"/><Relationship Id="rId4" Type="http://schemas.openxmlformats.org/officeDocument/2006/relationships/image" Target="../media/image41.png"/><Relationship Id="rId9" Type="http://schemas.microsoft.com/office/2007/relationships/diagramDrawing" Target="../diagrams/drawing1.xml"/><Relationship Id="rId1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49.jpe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6.em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68.jpeg"/><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4.emf"/><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audio" Target="../media/audio1.wav"/></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audio" Target="../media/audio1.wav"/></Relationships>
</file>

<file path=ppt/slides/_rels/slide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audio" Target="../media/audio1.wav"/></Relationships>
</file>

<file path=ppt/slides/_rels/slide4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audio" Target="../media/audio1.wav"/></Relationships>
</file>

<file path=ppt/slides/_rels/slide4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audio" Target="../media/audio1.wav"/></Relationships>
</file>

<file path=ppt/slides/_rels/slide4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audio" Target="../media/audio1.wav"/></Relationships>
</file>

<file path=ppt/slides/_rels/slide4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audio" Target="../media/audio1.wav"/></Relationships>
</file>

<file path=ppt/slides/_rels/slide4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audio" Target="../media/audio1.wav"/><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   </a:t>
            </a:r>
          </a:p>
        </p:txBody>
      </p:sp>
      <p:sp>
        <p:nvSpPr>
          <p:cNvPr id="3" name="Rectangle 2"/>
          <p:cNvSpPr/>
          <p:nvPr/>
        </p:nvSpPr>
        <p:spPr>
          <a:xfrm>
            <a:off x="4394387" y="3290501"/>
            <a:ext cx="266420" cy="369332"/>
          </a:xfrm>
          <a:prstGeom prst="rect">
            <a:avLst/>
          </a:prstGeom>
        </p:spPr>
        <p:txBody>
          <a:bodyPr wrap="none">
            <a:spAutoFit/>
          </a:bodyPr>
          <a:lstStyle/>
          <a:p>
            <a:r>
              <a:rPr lang="fr-FR" dirty="0"/>
              <a:t> </a:t>
            </a:r>
          </a:p>
        </p:txBody>
      </p:sp>
      <p:sp>
        <p:nvSpPr>
          <p:cNvPr id="5" name="Titre 1"/>
          <p:cNvSpPr txBox="1">
            <a:spLocks/>
          </p:cNvSpPr>
          <p:nvPr/>
        </p:nvSpPr>
        <p:spPr>
          <a:xfrm>
            <a:off x="1009444" y="674694"/>
            <a:ext cx="7125113" cy="924475"/>
          </a:xfrm>
          <a:prstGeom prst="rect">
            <a:avLst/>
          </a:prstGeom>
        </p:spPr>
        <p:txBody>
          <a:bodyPr vert="horz" lIns="91433" tIns="45717" rIns="91433" bIns="45717" rtlCol="0" anchor="ctr">
            <a:noAutofit/>
          </a:bodyPr>
          <a:lstStyle>
            <a:lvl1pPr algn="l" defTabSz="457165"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smtClean="0"/>
              <a:t>   </a:t>
            </a:r>
            <a:endParaRPr lang="fr-FR" dirty="0"/>
          </a:p>
        </p:txBody>
      </p:sp>
      <p:pic>
        <p:nvPicPr>
          <p:cNvPr id="9" name="Turk instrumental -  turkish music piste 0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
        <p:nvSpPr>
          <p:cNvPr id="11" name="ZoneTexte 10"/>
          <p:cNvSpPr txBox="1"/>
          <p:nvPr/>
        </p:nvSpPr>
        <p:spPr>
          <a:xfrm>
            <a:off x="685800" y="1599169"/>
            <a:ext cx="6946932" cy="954107"/>
          </a:xfrm>
          <a:prstGeom prst="rect">
            <a:avLst/>
          </a:prstGeom>
          <a:noFill/>
        </p:spPr>
        <p:txBody>
          <a:bodyPr wrap="square" rtlCol="1">
            <a:spAutoFit/>
          </a:bodyPr>
          <a:lstStyle/>
          <a:p>
            <a:pPr algn="ctr"/>
            <a:r>
              <a:rPr lang="ar-DZ" sz="2800" b="1" dirty="0" smtClean="0">
                <a:solidFill>
                  <a:schemeClr val="bg1"/>
                </a:solidFill>
              </a:rPr>
              <a:t>عرض خاص  حول المكتبة المركزية </a:t>
            </a:r>
          </a:p>
          <a:p>
            <a:pPr algn="ctr"/>
            <a:r>
              <a:rPr lang="ar-DZ" sz="2800" b="1" dirty="0" smtClean="0">
                <a:solidFill>
                  <a:schemeClr val="bg1"/>
                </a:solidFill>
              </a:rPr>
              <a:t> الدكتور≈ أحمد عروة</a:t>
            </a:r>
            <a:r>
              <a:rPr lang="ar-DZ" sz="2800" b="1" dirty="0">
                <a:solidFill>
                  <a:schemeClr val="bg1"/>
                </a:solidFill>
              </a:rPr>
              <a:t>≈</a:t>
            </a:r>
          </a:p>
        </p:txBody>
      </p:sp>
      <p:sp>
        <p:nvSpPr>
          <p:cNvPr id="12" name="Rectangle 11"/>
          <p:cNvSpPr/>
          <p:nvPr/>
        </p:nvSpPr>
        <p:spPr>
          <a:xfrm rot="374827">
            <a:off x="1066413" y="1908262"/>
            <a:ext cx="5832648" cy="3384376"/>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DZ" sz="3600" b="1" dirty="0" smtClean="0"/>
              <a:t>عرض خاص حول المكتبة المركزية</a:t>
            </a:r>
          </a:p>
          <a:p>
            <a:pPr algn="ctr"/>
            <a:r>
              <a:rPr lang="ar-DZ" sz="3600" b="1" dirty="0" smtClean="0"/>
              <a:t> الدكتور أحمد عروة</a:t>
            </a:r>
            <a:endParaRPr lang="ar-DZ" sz="3600" b="1" dirty="0"/>
          </a:p>
        </p:txBody>
      </p:sp>
    </p:spTree>
    <p:extLst>
      <p:ext uri="{BB962C8B-B14F-4D97-AF65-F5344CB8AC3E}">
        <p14:creationId xmlns:p14="http://schemas.microsoft.com/office/powerpoint/2010/main" val="1617631010"/>
      </p:ext>
    </p:extLst>
  </p:cSld>
  <p:clrMapOvr>
    <a:masterClrMapping/>
  </p:clrMapOvr>
  <mc:AlternateContent xmlns:mc="http://schemas.openxmlformats.org/markup-compatibility/2006" xmlns:p14="http://schemas.microsoft.com/office/powerpoint/2010/main">
    <mc:Choice Requires="p14">
      <p:transition spd="slow" p14:dur="1200" advClick="0" advTm="1000">
        <p:dissolve/>
        <p:sndAc>
          <p:stSnd>
            <p:snd r:embed="rId4" name="chimes.wav"/>
          </p:stSnd>
        </p:sndAc>
      </p:transition>
    </mc:Choice>
    <mc:Fallback xmlns="">
      <p:transition spd="slow" advClick="0" advTm="1000">
        <p:dissolv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remove"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9891" y="1322986"/>
            <a:ext cx="5873853" cy="4682063"/>
          </a:xfrm>
          <a:prstGeom prst="rect">
            <a:avLst/>
          </a:prstGeom>
          <a:noFill/>
          <a:ln>
            <a:noFill/>
          </a:ln>
          <a:effectLst/>
          <a:scene3d>
            <a:camera prst="orthographicFront"/>
            <a:lightRig rig="threePt" dir="t"/>
          </a:scene3d>
          <a:sp3d prstMaterial="dkEdge"/>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204405" y="2209216"/>
            <a:ext cx="1572669" cy="646325"/>
          </a:xfrm>
          <a:prstGeom prst="rect">
            <a:avLst/>
          </a:prstGeom>
        </p:spPr>
        <p:txBody>
          <a:bodyPr wrap="square" lIns="91433" tIns="45717" rIns="91433" bIns="45717">
            <a:spAutoFit/>
          </a:bodyPr>
          <a:lstStyle/>
          <a:p>
            <a:pPr algn="r" rtl="1"/>
            <a:r>
              <a:rPr lang="ar-DZ" sz="3600" b="1" dirty="0">
                <a:solidFill>
                  <a:srgbClr val="002060"/>
                </a:solidFill>
                <a:cs typeface="DTP Naskh" pitchFamily="2" charset="-78"/>
              </a:rPr>
              <a:t> </a:t>
            </a:r>
            <a:r>
              <a:rPr lang="ar-DZ" sz="3600" b="1" u="sng" dirty="0">
                <a:solidFill>
                  <a:srgbClr val="002060"/>
                </a:solidFill>
                <a:cs typeface="DTP Naskh" pitchFamily="2" charset="-78"/>
              </a:rPr>
              <a:t>المصالح </a:t>
            </a:r>
            <a:endParaRPr lang="fr-FR" sz="3600" b="1" u="sng" dirty="0">
              <a:solidFill>
                <a:srgbClr val="002060"/>
              </a:solidFill>
              <a:cs typeface="DTP Naskh" pitchFamily="2" charset="-78"/>
            </a:endParaRPr>
          </a:p>
        </p:txBody>
      </p:sp>
      <p:sp>
        <p:nvSpPr>
          <p:cNvPr id="6" name="Rectangle 5"/>
          <p:cNvSpPr/>
          <p:nvPr/>
        </p:nvSpPr>
        <p:spPr>
          <a:xfrm>
            <a:off x="4162848" y="4373812"/>
            <a:ext cx="902797" cy="584769"/>
          </a:xfrm>
          <a:prstGeom prst="rect">
            <a:avLst/>
          </a:prstGeom>
        </p:spPr>
        <p:txBody>
          <a:bodyPr wrap="none" lIns="91433" tIns="45717" rIns="91433" bIns="45717">
            <a:spAutoFit/>
          </a:bodyPr>
          <a:lstStyle/>
          <a:p>
            <a:r>
              <a:rPr lang="ar-DZ" sz="3200" b="1" u="sng" dirty="0" err="1" smtClean="0">
                <a:solidFill>
                  <a:srgbClr val="002060"/>
                </a:solidFill>
                <a:cs typeface="DTP Naskh" pitchFamily="2" charset="-78"/>
              </a:rPr>
              <a:t>الأق</a:t>
            </a:r>
            <a:r>
              <a:rPr lang="ar-SA" sz="3200" b="1" u="sng" dirty="0" smtClean="0">
                <a:solidFill>
                  <a:srgbClr val="002060"/>
                </a:solidFill>
                <a:cs typeface="DTP Naskh" pitchFamily="2" charset="-78"/>
              </a:rPr>
              <a:t>ـ</a:t>
            </a:r>
            <a:r>
              <a:rPr lang="ar-DZ" sz="3200" b="1" u="sng" dirty="0" smtClean="0">
                <a:solidFill>
                  <a:srgbClr val="002060"/>
                </a:solidFill>
                <a:cs typeface="DTP Naskh" pitchFamily="2" charset="-78"/>
              </a:rPr>
              <a:t>سام</a:t>
            </a:r>
            <a:endParaRPr lang="fr-FR" b="1" u="sng" dirty="0">
              <a:solidFill>
                <a:srgbClr val="002060"/>
              </a:solidFill>
              <a:cs typeface="DTP Naskh" pitchFamily="2" charset="-78"/>
            </a:endParaRPr>
          </a:p>
        </p:txBody>
      </p:sp>
      <p:sp>
        <p:nvSpPr>
          <p:cNvPr id="7" name="Rectangle 6"/>
          <p:cNvSpPr/>
          <p:nvPr/>
        </p:nvSpPr>
        <p:spPr>
          <a:xfrm>
            <a:off x="1480555" y="1624447"/>
            <a:ext cx="1784076" cy="584769"/>
          </a:xfrm>
          <a:prstGeom prst="rect">
            <a:avLst/>
          </a:prstGeom>
        </p:spPr>
        <p:txBody>
          <a:bodyPr wrap="square" lIns="91433" tIns="45717" rIns="91433" bIns="45717">
            <a:spAutoFit/>
          </a:bodyPr>
          <a:lstStyle/>
          <a:p>
            <a:pPr algn="ctr" rtl="1"/>
            <a:r>
              <a:rPr lang="ar-DZ" sz="3200" b="1" dirty="0">
                <a:cs typeface="Traditional Arabic" pitchFamily="2" charset="-78"/>
              </a:rPr>
              <a:t>التزويد</a:t>
            </a:r>
            <a:endParaRPr lang="fr-FR" b="1" dirty="0">
              <a:cs typeface="Traditional Arabic" pitchFamily="2" charset="-78"/>
            </a:endParaRPr>
          </a:p>
        </p:txBody>
      </p:sp>
      <p:sp>
        <p:nvSpPr>
          <p:cNvPr id="8" name="Rectangle 7"/>
          <p:cNvSpPr/>
          <p:nvPr/>
        </p:nvSpPr>
        <p:spPr>
          <a:xfrm>
            <a:off x="1992176" y="2136116"/>
            <a:ext cx="998977" cy="523214"/>
          </a:xfrm>
          <a:prstGeom prst="rect">
            <a:avLst/>
          </a:prstGeom>
        </p:spPr>
        <p:txBody>
          <a:bodyPr wrap="none" lIns="91433" tIns="45717" rIns="91433" bIns="45717">
            <a:spAutoFit/>
          </a:bodyPr>
          <a:lstStyle/>
          <a:p>
            <a:r>
              <a:rPr lang="ar-DZ" sz="2800" b="1" dirty="0" smtClean="0">
                <a:cs typeface="Traditional Arabic" pitchFamily="2" charset="-78"/>
              </a:rPr>
              <a:t>المعالجة</a:t>
            </a:r>
            <a:endParaRPr lang="fr-FR" sz="2800" b="1" dirty="0">
              <a:cs typeface="Traditional Arabic" pitchFamily="2" charset="-78"/>
            </a:endParaRPr>
          </a:p>
        </p:txBody>
      </p:sp>
      <p:sp>
        <p:nvSpPr>
          <p:cNvPr id="9" name="Rectangle 8"/>
          <p:cNvSpPr/>
          <p:nvPr/>
        </p:nvSpPr>
        <p:spPr>
          <a:xfrm>
            <a:off x="1532915" y="2580468"/>
            <a:ext cx="1917498" cy="477048"/>
          </a:xfrm>
          <a:prstGeom prst="rect">
            <a:avLst/>
          </a:prstGeom>
        </p:spPr>
        <p:txBody>
          <a:bodyPr wrap="none" lIns="91433" tIns="45717" rIns="91433" bIns="45717">
            <a:spAutoFit/>
          </a:bodyPr>
          <a:lstStyle/>
          <a:p>
            <a:r>
              <a:rPr lang="ar-DZ" sz="2500" b="1" dirty="0">
                <a:cs typeface="Traditional Arabic" pitchFamily="2" charset="-78"/>
              </a:rPr>
              <a:t>البحث البيبليوغرافي</a:t>
            </a:r>
            <a:endParaRPr lang="fr-FR" sz="2500" b="1" dirty="0">
              <a:cs typeface="Traditional Arabic" pitchFamily="2" charset="-78"/>
            </a:endParaRPr>
          </a:p>
        </p:txBody>
      </p:sp>
      <p:sp>
        <p:nvSpPr>
          <p:cNvPr id="10" name="Rectangle 9"/>
          <p:cNvSpPr/>
          <p:nvPr/>
        </p:nvSpPr>
        <p:spPr>
          <a:xfrm>
            <a:off x="1648762" y="3140804"/>
            <a:ext cx="1721932" cy="523214"/>
          </a:xfrm>
          <a:prstGeom prst="rect">
            <a:avLst/>
          </a:prstGeom>
        </p:spPr>
        <p:txBody>
          <a:bodyPr wrap="none" lIns="91433" tIns="45717" rIns="91433" bIns="45717">
            <a:spAutoFit/>
          </a:bodyPr>
          <a:lstStyle/>
          <a:p>
            <a:r>
              <a:rPr lang="ar-DZ" sz="2800" b="1" dirty="0">
                <a:cs typeface="Traditional Arabic" pitchFamily="2" charset="-78"/>
              </a:rPr>
              <a:t>الإعلام والتوجيه</a:t>
            </a:r>
            <a:endParaRPr lang="fr-FR" sz="2800" b="1" dirty="0">
              <a:cs typeface="Traditional Arabic" pitchFamily="2" charset="-78"/>
            </a:endParaRPr>
          </a:p>
        </p:txBody>
      </p:sp>
      <p:sp>
        <p:nvSpPr>
          <p:cNvPr id="11" name="Rectangle 10"/>
          <p:cNvSpPr/>
          <p:nvPr/>
        </p:nvSpPr>
        <p:spPr>
          <a:xfrm>
            <a:off x="1961450" y="3783274"/>
            <a:ext cx="1173705" cy="584769"/>
          </a:xfrm>
          <a:prstGeom prst="rect">
            <a:avLst/>
          </a:prstGeom>
        </p:spPr>
        <p:txBody>
          <a:bodyPr wrap="none" lIns="91433" tIns="45717" rIns="91433" bIns="45717">
            <a:spAutoFit/>
          </a:bodyPr>
          <a:lstStyle/>
          <a:p>
            <a:r>
              <a:rPr lang="ar-DZ" sz="3200" b="1" dirty="0">
                <a:cs typeface="Traditional Arabic" pitchFamily="2" charset="-78"/>
              </a:rPr>
              <a:t>الدوريات</a:t>
            </a:r>
            <a:endParaRPr lang="fr-FR" sz="2000" b="1" dirty="0">
              <a:cs typeface="Traditional Arabic" pitchFamily="2" charset="-78"/>
            </a:endParaRPr>
          </a:p>
        </p:txBody>
      </p:sp>
      <p:sp>
        <p:nvSpPr>
          <p:cNvPr id="12" name="Rectangle 11"/>
          <p:cNvSpPr/>
          <p:nvPr/>
        </p:nvSpPr>
        <p:spPr>
          <a:xfrm>
            <a:off x="1328856" y="4355495"/>
            <a:ext cx="2087474" cy="584769"/>
          </a:xfrm>
          <a:prstGeom prst="rect">
            <a:avLst/>
          </a:prstGeom>
        </p:spPr>
        <p:txBody>
          <a:bodyPr wrap="square" lIns="91433" tIns="45717" rIns="91433" bIns="45717">
            <a:spAutoFit/>
          </a:bodyPr>
          <a:lstStyle/>
          <a:p>
            <a:pPr algn="ctr"/>
            <a:r>
              <a:rPr lang="ar-DZ" sz="3200" b="1" dirty="0" smtClean="0">
                <a:cs typeface="DTP Naskh" pitchFamily="2" charset="-78"/>
              </a:rPr>
              <a:t>المكتبة الرقمية</a:t>
            </a:r>
            <a:endParaRPr lang="fr-FR" b="1" dirty="0">
              <a:cs typeface="DTP Naskh" pitchFamily="2" charset="-78"/>
            </a:endParaRPr>
          </a:p>
        </p:txBody>
      </p:sp>
      <p:sp>
        <p:nvSpPr>
          <p:cNvPr id="13" name="Rectangle 12"/>
          <p:cNvSpPr/>
          <p:nvPr/>
        </p:nvSpPr>
        <p:spPr>
          <a:xfrm>
            <a:off x="1662737" y="4870154"/>
            <a:ext cx="1375683" cy="584769"/>
          </a:xfrm>
          <a:prstGeom prst="rect">
            <a:avLst/>
          </a:prstGeom>
        </p:spPr>
        <p:txBody>
          <a:bodyPr wrap="none" lIns="91433" tIns="45717" rIns="91433" bIns="45717">
            <a:spAutoFit/>
          </a:bodyPr>
          <a:lstStyle/>
          <a:p>
            <a:r>
              <a:rPr lang="ar-DZ" sz="3200" b="1" dirty="0" smtClean="0">
                <a:solidFill>
                  <a:schemeClr val="accent2">
                    <a:lumMod val="50000"/>
                  </a:schemeClr>
                </a:solidFill>
                <a:cs typeface="DTP Naskh" pitchFamily="2" charset="-78"/>
              </a:rPr>
              <a:t>ا</a:t>
            </a:r>
            <a:r>
              <a:rPr lang="ar-DZ" sz="3200" b="1" dirty="0" smtClean="0">
                <a:cs typeface="DTP Naskh" pitchFamily="2" charset="-78"/>
              </a:rPr>
              <a:t>لمخطوطات</a:t>
            </a:r>
            <a:endParaRPr lang="fr-FR" sz="3200" b="1" dirty="0">
              <a:cs typeface="DTP Naskh" pitchFamily="2" charset="-78"/>
            </a:endParaRPr>
          </a:p>
        </p:txBody>
      </p:sp>
      <p:sp>
        <p:nvSpPr>
          <p:cNvPr id="14" name="Rectangle 13"/>
          <p:cNvSpPr/>
          <p:nvPr/>
        </p:nvSpPr>
        <p:spPr>
          <a:xfrm>
            <a:off x="1420249" y="5531871"/>
            <a:ext cx="2256105" cy="584769"/>
          </a:xfrm>
          <a:prstGeom prst="rect">
            <a:avLst/>
          </a:prstGeom>
        </p:spPr>
        <p:txBody>
          <a:bodyPr wrap="square" lIns="91433" tIns="45717" rIns="91433" bIns="45717">
            <a:spAutoFit/>
          </a:bodyPr>
          <a:lstStyle/>
          <a:p>
            <a:pPr algn="ctr" rtl="1"/>
            <a:endParaRPr lang="fr-FR" sz="3200" b="1" dirty="0">
              <a:cs typeface="DTP Naskh" pitchFamily="2" charset="-78"/>
            </a:endParaRPr>
          </a:p>
        </p:txBody>
      </p:sp>
      <p:sp>
        <p:nvSpPr>
          <p:cNvPr id="2" name="Titre 1"/>
          <p:cNvSpPr>
            <a:spLocks noGrp="1"/>
          </p:cNvSpPr>
          <p:nvPr>
            <p:ph type="title"/>
          </p:nvPr>
        </p:nvSpPr>
        <p:spPr>
          <a:xfrm>
            <a:off x="4410121" y="418521"/>
            <a:ext cx="4554367" cy="610537"/>
          </a:xfrm>
        </p:spPr>
        <p:txBody>
          <a:bodyPr>
            <a:normAutofit fontScale="90000"/>
          </a:bodyPr>
          <a:lstStyle/>
          <a:p>
            <a:pPr algn="ctr"/>
            <a:r>
              <a:rPr lang="ar-DZ" b="1" dirty="0" smtClean="0">
                <a:solidFill>
                  <a:srgbClr val="002060"/>
                </a:solidFill>
                <a:latin typeface="Arabic Typesetting" pitchFamily="66" charset="-78"/>
                <a:cs typeface="Arabic Typesetting" pitchFamily="66" charset="-78"/>
              </a:rPr>
              <a:t>الهيكل  التنظيمي  للمكتبة  المركزية</a:t>
            </a:r>
            <a:endParaRPr lang="fr-FR" b="1" dirty="0">
              <a:solidFill>
                <a:srgbClr val="002060"/>
              </a:solidFill>
              <a:latin typeface="Arabic Typesetting" pitchFamily="66" charset="-78"/>
              <a:cs typeface="Arabic Typesetting" pitchFamily="66" charset="-78"/>
            </a:endParaRPr>
          </a:p>
        </p:txBody>
      </p:sp>
      <p:sp>
        <p:nvSpPr>
          <p:cNvPr id="17" name="Demi-cadre 16"/>
          <p:cNvSpPr/>
          <p:nvPr/>
        </p:nvSpPr>
        <p:spPr>
          <a:xfrm rot="10800000">
            <a:off x="4861519" y="593951"/>
            <a:ext cx="3678650" cy="435106"/>
          </a:xfrm>
          <a:prstGeom prst="halfFrame">
            <a:avLst>
              <a:gd name="adj1" fmla="val 13099"/>
              <a:gd name="adj2" fmla="val 14491"/>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Ellipse 2"/>
          <p:cNvSpPr/>
          <p:nvPr/>
        </p:nvSpPr>
        <p:spPr>
          <a:xfrm>
            <a:off x="5148064" y="1078858"/>
            <a:ext cx="3174784" cy="837974"/>
          </a:xfrm>
          <a:prstGeom prst="ellipse">
            <a:avLst/>
          </a:prstGeom>
          <a:solidFill>
            <a:schemeClr val="tx2">
              <a:lumMod val="75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3200" b="1" dirty="0" smtClean="0">
                <a:solidFill>
                  <a:srgbClr val="002060"/>
                </a:solidFill>
                <a:cs typeface="DTP Naskh" pitchFamily="2" charset="-78"/>
              </a:rPr>
              <a:t>مديرية المكتبة</a:t>
            </a:r>
            <a:endParaRPr lang="ar-DZ" sz="3200" b="1" dirty="0">
              <a:solidFill>
                <a:srgbClr val="002060"/>
              </a:solidFill>
              <a:cs typeface="DTP Naskh" pitchFamily="2" charset="-78"/>
            </a:endParaRPr>
          </a:p>
        </p:txBody>
      </p:sp>
      <p:sp>
        <p:nvSpPr>
          <p:cNvPr id="15" name="Rectangle à coins arrondis 14"/>
          <p:cNvSpPr/>
          <p:nvPr/>
        </p:nvSpPr>
        <p:spPr>
          <a:xfrm>
            <a:off x="1116862" y="6005049"/>
            <a:ext cx="2181258" cy="63799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sp3d extrusionH="31750" contourW="6350" prstMaterial="powder">
              <a:bevelT w="19050" h="19050" prst="angle"/>
              <a:contourClr>
                <a:schemeClr val="accent3">
                  <a:tint val="100000"/>
                  <a:shade val="100000"/>
                  <a:satMod val="100000"/>
                  <a:hueMod val="100000"/>
                </a:schemeClr>
              </a:contourClr>
            </a:sp3d>
          </a:bodyPr>
          <a:lstStyle/>
          <a:p>
            <a:pPr algn="ctr"/>
            <a:r>
              <a:rPr lang="ar-DZ" sz="2400" b="1" dirty="0" smtClean="0">
                <a:ln>
                  <a:solidFill>
                    <a:schemeClr val="tx1"/>
                  </a:solidFill>
                </a:ln>
                <a:solidFill>
                  <a:schemeClr val="tx1"/>
                </a:solidFill>
              </a:rPr>
              <a:t>م</a:t>
            </a:r>
            <a:r>
              <a:rPr lang="ar-DZ" sz="2400" b="1" dirty="0" smtClean="0">
                <a:ln w="17780" cmpd="sng">
                  <a:solidFill>
                    <a:schemeClr val="tx1"/>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كتبات الشيوخ</a:t>
            </a:r>
            <a:endParaRPr lang="ar-DZ" sz="2400" b="1" dirty="0">
              <a:ln w="17780" cmpd="sng">
                <a:solidFill>
                  <a:schemeClr val="tx1"/>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8" name="Rectangle 17"/>
          <p:cNvSpPr/>
          <p:nvPr/>
        </p:nvSpPr>
        <p:spPr>
          <a:xfrm>
            <a:off x="1420249" y="5454923"/>
            <a:ext cx="1904689" cy="369332"/>
          </a:xfrm>
          <a:prstGeom prst="rect">
            <a:avLst/>
          </a:prstGeom>
        </p:spPr>
        <p:txBody>
          <a:bodyPr wrap="none">
            <a:spAutoFit/>
          </a:bodyPr>
          <a:lstStyle/>
          <a:p>
            <a:r>
              <a:rPr lang="ar-DZ" b="1" dirty="0" smtClean="0"/>
              <a:t>الترميم والصيانة</a:t>
            </a:r>
            <a:endParaRPr lang="ar-DZ" b="1" dirty="0"/>
          </a:p>
        </p:txBody>
      </p:sp>
    </p:spTree>
    <p:extLst>
      <p:ext uri="{BB962C8B-B14F-4D97-AF65-F5344CB8AC3E}">
        <p14:creationId xmlns:p14="http://schemas.microsoft.com/office/powerpoint/2010/main" val="565777179"/>
      </p:ext>
    </p:extLst>
  </p:cSld>
  <p:clrMapOvr>
    <a:masterClrMapping/>
  </p:clrMapOvr>
  <mc:AlternateContent xmlns:mc="http://schemas.openxmlformats.org/markup-compatibility/2006" xmlns:p14="http://schemas.microsoft.com/office/powerpoint/2010/main">
    <mc:Choice Requires="p14">
      <p:transition spd="slow" p14:dur="2000" advClick="0" advTm="1000">
        <p14:prism isContent="1"/>
        <p:sndAc>
          <p:stSnd>
            <p:snd r:embed="rId3" name="chimes.wav"/>
          </p:stSnd>
        </p:sndAc>
      </p:transition>
    </mc:Choice>
    <mc:Fallback xmlns="">
      <p:transition spd="slow" advClick="0" advTm="1000">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ppt_w</p:attrName>
                                        </p:attrNameLst>
                                      </p:cBhvr>
                                      <p:tavLst>
                                        <p:tav tm="0" fmla="#ppt_w*sin(2.5*pi*$)">
                                          <p:val>
                                            <p:fltVal val="0"/>
                                          </p:val>
                                        </p:tav>
                                        <p:tav tm="100000">
                                          <p:val>
                                            <p:fltVal val="1"/>
                                          </p:val>
                                        </p:tav>
                                      </p:tavLst>
                                    </p:anim>
                                    <p:anim calcmode="lin" valueType="num">
                                      <p:cBhvr>
                                        <p:cTn id="9" dur="1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ppt_w</p:attrName>
                                        </p:attrNameLst>
                                      </p:cBhvr>
                                      <p:tavLst>
                                        <p:tav tm="0" fmla="#ppt_w*sin(2.5*pi*$)">
                                          <p:val>
                                            <p:fltVal val="0"/>
                                          </p:val>
                                        </p:tav>
                                        <p:tav tm="100000">
                                          <p:val>
                                            <p:fltVal val="1"/>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25"/>
                                        </p:tgtEl>
                                        <p:attrNameLst>
                                          <p:attrName>style.visibility</p:attrName>
                                        </p:attrNameLst>
                                      </p:cBhvr>
                                      <p:to>
                                        <p:strVal val="visible"/>
                                      </p:to>
                                    </p:set>
                                    <p:animEffect transition="in" filter="fade">
                                      <p:cBhvr>
                                        <p:cTn id="21" dur="1750"/>
                                        <p:tgtEl>
                                          <p:spTgt spid="5125"/>
                                        </p:tgtEl>
                                      </p:cBhvr>
                                    </p:animEffect>
                                    <p:anim calcmode="lin" valueType="num">
                                      <p:cBhvr>
                                        <p:cTn id="22" dur="1750" fill="hold"/>
                                        <p:tgtEl>
                                          <p:spTgt spid="5125"/>
                                        </p:tgtEl>
                                        <p:attrNameLst>
                                          <p:attrName>ppt_x</p:attrName>
                                        </p:attrNameLst>
                                      </p:cBhvr>
                                      <p:tavLst>
                                        <p:tav tm="0">
                                          <p:val>
                                            <p:strVal val="#ppt_x"/>
                                          </p:val>
                                        </p:tav>
                                        <p:tav tm="100000">
                                          <p:val>
                                            <p:strVal val="#ppt_x"/>
                                          </p:val>
                                        </p:tav>
                                      </p:tavLst>
                                    </p:anim>
                                    <p:anim calcmode="lin" valueType="num">
                                      <p:cBhvr>
                                        <p:cTn id="23" dur="1750" fill="hold"/>
                                        <p:tgtEl>
                                          <p:spTgt spid="51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1000"/>
                                        <p:tgtEl>
                                          <p:spTgt spid="13"/>
                                        </p:tgtEl>
                                      </p:cBhvr>
                                    </p:animEffect>
                                    <p:anim calcmode="lin" valueType="num">
                                      <p:cBhvr>
                                        <p:cTn id="71" dur="1000" fill="hold"/>
                                        <p:tgtEl>
                                          <p:spTgt spid="13"/>
                                        </p:tgtEl>
                                        <p:attrNameLst>
                                          <p:attrName>ppt_x</p:attrName>
                                        </p:attrNameLst>
                                      </p:cBhvr>
                                      <p:tavLst>
                                        <p:tav tm="0">
                                          <p:val>
                                            <p:strVal val="#ppt_x"/>
                                          </p:val>
                                        </p:tav>
                                        <p:tav tm="100000">
                                          <p:val>
                                            <p:strVal val="#ppt_x"/>
                                          </p:val>
                                        </p:tav>
                                      </p:tavLst>
                                    </p:anim>
                                    <p:anim calcmode="lin" valueType="num">
                                      <p:cBhvr>
                                        <p:cTn id="7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nodePh="1">
                                  <p:stCondLst>
                                    <p:cond delay="0"/>
                                  </p:stCondLst>
                                  <p:endCondLst>
                                    <p:cond evt="begin" delay="0">
                                      <p:tn val="75"/>
                                    </p:cond>
                                  </p:endCondLst>
                                  <p:childTnLst>
                                    <p:set>
                                      <p:cBhvr>
                                        <p:cTn id="76" dur="1" fill="hold">
                                          <p:stCondLst>
                                            <p:cond delay="0"/>
                                          </p:stCondLst>
                                        </p:cTn>
                                        <p:tgtEl>
                                          <p:spTgt spid="14"/>
                                        </p:tgtEl>
                                        <p:attrNameLst>
                                          <p:attrName>style.visibility</p:attrName>
                                        </p:attrNameLst>
                                      </p:cBhvr>
                                      <p:to>
                                        <p:strVal val="visible"/>
                                      </p:to>
                                    </p:set>
                                    <p:animEffect transition="in" filter="fade">
                                      <p:cBhvr>
                                        <p:cTn id="77" dur="1000"/>
                                        <p:tgtEl>
                                          <p:spTgt spid="14"/>
                                        </p:tgtEl>
                                      </p:cBhvr>
                                    </p:animEffect>
                                    <p:anim calcmode="lin" valueType="num">
                                      <p:cBhvr>
                                        <p:cTn id="78" dur="1000" fill="hold"/>
                                        <p:tgtEl>
                                          <p:spTgt spid="14"/>
                                        </p:tgtEl>
                                        <p:attrNameLst>
                                          <p:attrName>ppt_x</p:attrName>
                                        </p:attrNameLst>
                                      </p:cBhvr>
                                      <p:tavLst>
                                        <p:tav tm="0">
                                          <p:val>
                                            <p:strVal val="#ppt_x"/>
                                          </p:val>
                                        </p:tav>
                                        <p:tav tm="100000">
                                          <p:val>
                                            <p:strVal val="#ppt_x"/>
                                          </p:val>
                                        </p:tav>
                                      </p:tavLst>
                                    </p:anim>
                                    <p:anim calcmode="lin" valueType="num">
                                      <p:cBhvr>
                                        <p:cTn id="7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98042" y="853848"/>
            <a:ext cx="4392488" cy="849583"/>
          </a:xfrm>
        </p:spPr>
        <p:txBody>
          <a:bodyPr>
            <a:normAutofit fontScale="90000"/>
          </a:bodyPr>
          <a:lstStyle/>
          <a:p>
            <a:pPr algn="ctr"/>
            <a:r>
              <a:rPr lang="ar-DZ" b="1" dirty="0" smtClean="0"/>
              <a:t>الخدمات التي تقدمها </a:t>
            </a:r>
            <a:r>
              <a:rPr lang="fr-FR" b="1" dirty="0" smtClean="0"/>
              <a:t/>
            </a:r>
            <a:br>
              <a:rPr lang="fr-FR" b="1" dirty="0" smtClean="0"/>
            </a:br>
            <a:r>
              <a:rPr lang="ar-DZ" b="1" dirty="0" smtClean="0"/>
              <a:t>مكتبة «</a:t>
            </a:r>
            <a:r>
              <a:rPr lang="ar-DZ" b="1" dirty="0" err="1" smtClean="0"/>
              <a:t>د.أحمد</a:t>
            </a:r>
            <a:r>
              <a:rPr lang="ar-DZ" b="1" dirty="0" smtClean="0"/>
              <a:t>» عروة الجامعية</a:t>
            </a:r>
            <a:br>
              <a:rPr lang="ar-DZ" b="1" dirty="0" smtClean="0"/>
            </a:br>
            <a:endParaRPr lang="fr-FR" b="1" dirty="0"/>
          </a:p>
        </p:txBody>
      </p:sp>
      <p:sp>
        <p:nvSpPr>
          <p:cNvPr id="6" name="Rectangle 5"/>
          <p:cNvSpPr/>
          <p:nvPr/>
        </p:nvSpPr>
        <p:spPr>
          <a:xfrm>
            <a:off x="5259243" y="2146221"/>
            <a:ext cx="3224131" cy="936104"/>
          </a:xfrm>
          <a:prstGeom prst="rect">
            <a:avLst/>
          </a:prstGeom>
          <a:solidFill>
            <a:srgbClr val="FFC000"/>
          </a:solidFill>
          <a:ln>
            <a:solidFill>
              <a:srgbClr val="FF9E82"/>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2000" b="1" dirty="0" smtClean="0">
                <a:solidFill>
                  <a:schemeClr val="tx1"/>
                </a:solidFill>
              </a:rPr>
              <a:t>خدمات مباشرة</a:t>
            </a:r>
            <a:endParaRPr lang="fr-FR" sz="2000" b="1" dirty="0">
              <a:solidFill>
                <a:schemeClr val="tx1"/>
              </a:solidFill>
            </a:endParaRPr>
          </a:p>
        </p:txBody>
      </p:sp>
      <p:sp>
        <p:nvSpPr>
          <p:cNvPr id="12" name="Flèche courbée vers la droite 11"/>
          <p:cNvSpPr/>
          <p:nvPr/>
        </p:nvSpPr>
        <p:spPr>
          <a:xfrm>
            <a:off x="1835696" y="1340768"/>
            <a:ext cx="1340715" cy="880268"/>
          </a:xfrm>
          <a:prstGeom prst="curved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Flèche courbée vers la gauche 13"/>
          <p:cNvSpPr/>
          <p:nvPr/>
        </p:nvSpPr>
        <p:spPr>
          <a:xfrm>
            <a:off x="6012160" y="1340768"/>
            <a:ext cx="1180017" cy="880268"/>
          </a:xfrm>
          <a:prstGeom prst="curvedLef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Flèche vers le bas 14"/>
          <p:cNvSpPr/>
          <p:nvPr/>
        </p:nvSpPr>
        <p:spPr>
          <a:xfrm>
            <a:off x="6576305" y="2982469"/>
            <a:ext cx="590009" cy="6625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vers le bas 16"/>
          <p:cNvSpPr/>
          <p:nvPr/>
        </p:nvSpPr>
        <p:spPr>
          <a:xfrm>
            <a:off x="2586402" y="3007181"/>
            <a:ext cx="590009" cy="6378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6" name="Tableau 15"/>
          <p:cNvGraphicFramePr>
            <a:graphicFrameLocks noGrp="1"/>
          </p:cNvGraphicFramePr>
          <p:nvPr>
            <p:extLst/>
          </p:nvPr>
        </p:nvGraphicFramePr>
        <p:xfrm>
          <a:off x="5316526" y="3645024"/>
          <a:ext cx="3575954" cy="2654067"/>
        </p:xfrm>
        <a:graphic>
          <a:graphicData uri="http://schemas.openxmlformats.org/drawingml/2006/table">
            <a:tbl>
              <a:tblPr firstRow="1" bandRow="1">
                <a:tableStyleId>{5C22544A-7EE6-4342-B048-85BDC9FD1C3A}</a:tableStyleId>
              </a:tblPr>
              <a:tblGrid>
                <a:gridCol w="3575954"/>
              </a:tblGrid>
              <a:tr h="2654067">
                <a:tc>
                  <a:txBody>
                    <a:bodyPr/>
                    <a:lstStyle/>
                    <a:p>
                      <a:pPr algn="r"/>
                      <a:r>
                        <a:rPr lang="ar-DZ" dirty="0" smtClean="0">
                          <a:solidFill>
                            <a:schemeClr val="tx1">
                              <a:lumMod val="65000"/>
                              <a:lumOff val="35000"/>
                            </a:schemeClr>
                          </a:solidFill>
                        </a:rPr>
                        <a:t>*الإعارة(داخلية وخارجية).</a:t>
                      </a:r>
                    </a:p>
                    <a:p>
                      <a:pPr algn="r"/>
                      <a:r>
                        <a:rPr lang="ar-DZ" dirty="0" smtClean="0">
                          <a:solidFill>
                            <a:schemeClr val="tx1">
                              <a:lumMod val="65000"/>
                              <a:lumOff val="35000"/>
                            </a:schemeClr>
                          </a:solidFill>
                        </a:rPr>
                        <a:t>*خدمة الإرشاد والتوجيه.</a:t>
                      </a:r>
                    </a:p>
                    <a:p>
                      <a:pPr algn="r"/>
                      <a:r>
                        <a:rPr lang="ar-DZ" dirty="0" smtClean="0">
                          <a:solidFill>
                            <a:schemeClr val="tx1">
                              <a:lumMod val="65000"/>
                              <a:lumOff val="35000"/>
                            </a:schemeClr>
                          </a:solidFill>
                        </a:rPr>
                        <a:t>*خدمة المراجع.</a:t>
                      </a:r>
                    </a:p>
                    <a:p>
                      <a:pPr algn="r"/>
                      <a:r>
                        <a:rPr lang="ar-DZ" dirty="0" smtClean="0">
                          <a:solidFill>
                            <a:schemeClr val="tx1">
                              <a:lumMod val="65000"/>
                              <a:lumOff val="35000"/>
                            </a:schemeClr>
                          </a:solidFill>
                        </a:rPr>
                        <a:t>*البحث الآلي واليدوي.</a:t>
                      </a:r>
                    </a:p>
                    <a:p>
                      <a:pPr algn="r"/>
                      <a:r>
                        <a:rPr lang="ar-DZ" dirty="0" smtClean="0">
                          <a:solidFill>
                            <a:schemeClr val="tx1">
                              <a:lumMod val="65000"/>
                              <a:lumOff val="35000"/>
                            </a:schemeClr>
                          </a:solidFill>
                        </a:rPr>
                        <a:t>*خدمة الأنترنت.</a:t>
                      </a:r>
                    </a:p>
                    <a:p>
                      <a:pPr algn="r"/>
                      <a:r>
                        <a:rPr lang="ar-DZ" dirty="0" smtClean="0">
                          <a:solidFill>
                            <a:schemeClr val="tx1">
                              <a:lumMod val="65000"/>
                              <a:lumOff val="35000"/>
                            </a:schemeClr>
                          </a:solidFill>
                        </a:rPr>
                        <a:t>*التدريب(لطلبة</a:t>
                      </a:r>
                      <a:r>
                        <a:rPr lang="ar-DZ" baseline="0" dirty="0" smtClean="0">
                          <a:solidFill>
                            <a:schemeClr val="tx1">
                              <a:lumMod val="65000"/>
                              <a:lumOff val="35000"/>
                            </a:schemeClr>
                          </a:solidFill>
                        </a:rPr>
                        <a:t> جامعة </a:t>
                      </a:r>
                      <a:r>
                        <a:rPr lang="ar-DZ" baseline="0" dirty="0" err="1" smtClean="0">
                          <a:solidFill>
                            <a:schemeClr val="tx1">
                              <a:lumMod val="65000"/>
                              <a:lumOff val="35000"/>
                            </a:schemeClr>
                          </a:solidFill>
                        </a:rPr>
                        <a:t>منتوري</a:t>
                      </a:r>
                      <a:r>
                        <a:rPr lang="ar-DZ" baseline="0" dirty="0" smtClean="0">
                          <a:solidFill>
                            <a:schemeClr val="tx1">
                              <a:lumMod val="65000"/>
                              <a:lumOff val="35000"/>
                            </a:schemeClr>
                          </a:solidFill>
                        </a:rPr>
                        <a:t> -2-، وطلبة جامعة الأمير تخصص علم المكتبات.</a:t>
                      </a:r>
                    </a:p>
                    <a:p>
                      <a:pPr algn="r"/>
                      <a:r>
                        <a:rPr lang="ar-DZ" baseline="0" dirty="0" smtClean="0">
                          <a:solidFill>
                            <a:schemeClr val="tx1">
                              <a:lumMod val="65000"/>
                              <a:lumOff val="35000"/>
                            </a:schemeClr>
                          </a:solidFill>
                        </a:rPr>
                        <a:t>*المعرض السنوي للمقتنيات الجديدة.</a:t>
                      </a:r>
                      <a:endParaRPr lang="fr-FR" dirty="0">
                        <a:solidFill>
                          <a:schemeClr val="tx1">
                            <a:lumMod val="65000"/>
                            <a:lumOff val="35000"/>
                          </a:schemeClr>
                        </a:solidFill>
                      </a:endParaRPr>
                    </a:p>
                  </a:txBody>
                  <a:tcPr>
                    <a:solidFill>
                      <a:srgbClr val="FFC000"/>
                    </a:solidFill>
                  </a:tcPr>
                </a:tc>
              </a:tr>
            </a:tbl>
          </a:graphicData>
        </a:graphic>
      </p:graphicFrame>
      <p:graphicFrame>
        <p:nvGraphicFramePr>
          <p:cNvPr id="18" name="Tableau 17"/>
          <p:cNvGraphicFramePr>
            <a:graphicFrameLocks noGrp="1"/>
          </p:cNvGraphicFramePr>
          <p:nvPr>
            <p:extLst/>
          </p:nvPr>
        </p:nvGraphicFramePr>
        <p:xfrm>
          <a:off x="1259632" y="3645025"/>
          <a:ext cx="3166995" cy="2952328"/>
        </p:xfrm>
        <a:graphic>
          <a:graphicData uri="http://schemas.openxmlformats.org/drawingml/2006/table">
            <a:tbl>
              <a:tblPr firstRow="1" bandRow="1">
                <a:tableStyleId>{5C22544A-7EE6-4342-B048-85BDC9FD1C3A}</a:tableStyleId>
              </a:tblPr>
              <a:tblGrid>
                <a:gridCol w="3166995"/>
              </a:tblGrid>
              <a:tr h="2952328">
                <a:tc>
                  <a:txBody>
                    <a:bodyPr/>
                    <a:lstStyle/>
                    <a:p>
                      <a:pPr algn="r"/>
                      <a:r>
                        <a:rPr lang="ar-DZ" b="1" dirty="0" smtClean="0">
                          <a:solidFill>
                            <a:schemeClr val="tx1">
                              <a:lumMod val="65000"/>
                              <a:lumOff val="35000"/>
                            </a:schemeClr>
                          </a:solidFill>
                        </a:rPr>
                        <a:t>*الاقتناء</a:t>
                      </a:r>
                      <a:r>
                        <a:rPr lang="ar-DZ" b="1" baseline="0" dirty="0" smtClean="0">
                          <a:solidFill>
                            <a:schemeClr val="tx1">
                              <a:lumMod val="65000"/>
                              <a:lumOff val="35000"/>
                            </a:schemeClr>
                          </a:solidFill>
                        </a:rPr>
                        <a:t> والجرد.</a:t>
                      </a:r>
                    </a:p>
                    <a:p>
                      <a:pPr algn="r"/>
                      <a:r>
                        <a:rPr lang="ar-DZ" b="1" baseline="0" dirty="0" smtClean="0">
                          <a:solidFill>
                            <a:schemeClr val="tx1">
                              <a:lumMod val="65000"/>
                              <a:lumOff val="35000"/>
                            </a:schemeClr>
                          </a:solidFill>
                        </a:rPr>
                        <a:t>*التصنيف.</a:t>
                      </a:r>
                    </a:p>
                    <a:p>
                      <a:pPr algn="r"/>
                      <a:r>
                        <a:rPr lang="ar-DZ" b="1" baseline="0" dirty="0" smtClean="0">
                          <a:solidFill>
                            <a:schemeClr val="tx1">
                              <a:lumMod val="65000"/>
                              <a:lumOff val="35000"/>
                            </a:schemeClr>
                          </a:solidFill>
                        </a:rPr>
                        <a:t>*الفهرسة الآلية.</a:t>
                      </a:r>
                    </a:p>
                    <a:p>
                      <a:pPr algn="r"/>
                      <a:r>
                        <a:rPr lang="ar-DZ" b="1" baseline="0" dirty="0" smtClean="0">
                          <a:solidFill>
                            <a:schemeClr val="tx1">
                              <a:lumMod val="65000"/>
                              <a:lumOff val="35000"/>
                            </a:schemeClr>
                          </a:solidFill>
                        </a:rPr>
                        <a:t>*التكشيف</a:t>
                      </a:r>
                      <a:endParaRPr lang="ar-DZ" b="1" dirty="0" smtClean="0">
                        <a:solidFill>
                          <a:schemeClr val="tx1">
                            <a:lumMod val="65000"/>
                            <a:lumOff val="35000"/>
                          </a:schemeClr>
                        </a:solidFill>
                      </a:endParaRPr>
                    </a:p>
                  </a:txBody>
                  <a:tcPr>
                    <a:solidFill>
                      <a:srgbClr val="FFC000"/>
                    </a:solidFill>
                  </a:tcPr>
                </a:tc>
              </a:tr>
            </a:tbl>
          </a:graphicData>
        </a:graphic>
      </p:graphicFrame>
      <p:sp>
        <p:nvSpPr>
          <p:cNvPr id="13" name="Rectangle 12"/>
          <p:cNvSpPr/>
          <p:nvPr/>
        </p:nvSpPr>
        <p:spPr>
          <a:xfrm>
            <a:off x="1088082" y="2066094"/>
            <a:ext cx="3224131" cy="936104"/>
          </a:xfrm>
          <a:prstGeom prst="rect">
            <a:avLst/>
          </a:prstGeom>
          <a:solidFill>
            <a:srgbClr val="FFC000"/>
          </a:solidFill>
          <a:ln>
            <a:solidFill>
              <a:srgbClr val="FF9E82"/>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2000" b="1" smtClean="0">
                <a:solidFill>
                  <a:schemeClr val="tx1"/>
                </a:solidFill>
              </a:rPr>
              <a:t>خدمات غير </a:t>
            </a:r>
            <a:r>
              <a:rPr lang="ar-DZ" sz="2000" b="1" dirty="0" smtClean="0">
                <a:solidFill>
                  <a:schemeClr val="tx1"/>
                </a:solidFill>
              </a:rPr>
              <a:t>مباشرة</a:t>
            </a:r>
            <a:endParaRPr lang="fr-FR" sz="2000" b="1" dirty="0">
              <a:solidFill>
                <a:schemeClr val="tx1"/>
              </a:solidFill>
            </a:endParaRPr>
          </a:p>
        </p:txBody>
      </p:sp>
    </p:spTree>
    <p:extLst>
      <p:ext uri="{BB962C8B-B14F-4D97-AF65-F5344CB8AC3E}">
        <p14:creationId xmlns:p14="http://schemas.microsoft.com/office/powerpoint/2010/main" val="3279295805"/>
      </p:ext>
    </p:extLst>
  </p:cSld>
  <p:clrMapOvr>
    <a:masterClrMapping/>
  </p:clrMapOvr>
  <mc:AlternateContent xmlns:mc="http://schemas.openxmlformats.org/markup-compatibility/2006" xmlns:p14="http://schemas.microsoft.com/office/powerpoint/2010/main">
    <mc:Choice Requires="p14">
      <p:transition spd="slow" p14:dur="2000" advClick="0" advTm="1000">
        <p14:prism isContent="1"/>
        <p:sndAc>
          <p:stSnd>
            <p:snd r:embed="rId2" name="chimes.wav"/>
          </p:stSnd>
        </p:sndAc>
      </p:transition>
    </mc:Choice>
    <mc:Fallback xmlns="">
      <p:transition spd="slow" advClick="0" advTm="1000">
        <p:fade/>
        <p:sndAc>
          <p:stSnd>
            <p:snd r:embed="rId3" name="chimes.wav"/>
          </p:stSnd>
        </p:sndAc>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3568" y="476672"/>
            <a:ext cx="8064896" cy="4031873"/>
          </a:xfrm>
          <a:prstGeom prst="rect">
            <a:avLst/>
          </a:prstGeom>
        </p:spPr>
        <p:txBody>
          <a:bodyPr wrap="square">
            <a:spAutoFit/>
          </a:bodyPr>
          <a:lstStyle/>
          <a:p>
            <a:pPr algn="r" rtl="1"/>
            <a:r>
              <a:rPr lang="ar-DZ" sz="3200" u="sng" dirty="0">
                <a:solidFill>
                  <a:srgbClr val="FF0000"/>
                </a:solidFill>
                <a:effectLst>
                  <a:outerShdw blurRad="38100" dist="38100" dir="2700000" algn="tl">
                    <a:srgbClr val="000000">
                      <a:alpha val="43137"/>
                    </a:srgbClr>
                  </a:outerShdw>
                </a:effectLst>
                <a:latin typeface="Arial" pitchFamily="34" charset="0"/>
              </a:rPr>
              <a:t>خدمات إلكترونية </a:t>
            </a:r>
            <a:r>
              <a:rPr lang="ar-DZ" sz="3200" u="sng" dirty="0" smtClean="0">
                <a:solidFill>
                  <a:srgbClr val="FF0000"/>
                </a:solidFill>
                <a:effectLst>
                  <a:outerShdw blurRad="38100" dist="38100" dir="2700000" algn="tl">
                    <a:srgbClr val="000000">
                      <a:alpha val="43137"/>
                    </a:srgbClr>
                  </a:outerShdw>
                </a:effectLst>
                <a:latin typeface="Arial" pitchFamily="34" charset="0"/>
              </a:rPr>
              <a:t>:</a:t>
            </a:r>
          </a:p>
          <a:p>
            <a:pPr algn="r" rtl="1"/>
            <a:r>
              <a:rPr lang="ar-DZ" sz="3200" b="1" dirty="0" smtClean="0">
                <a:solidFill>
                  <a:srgbClr val="002060"/>
                </a:solidFill>
                <a:cs typeface="DecoType Naskh" pitchFamily="2" charset="-78"/>
              </a:rPr>
              <a:t>  *</a:t>
            </a:r>
            <a:r>
              <a:rPr lang="ar-DZ" sz="3200" b="1" dirty="0">
                <a:solidFill>
                  <a:srgbClr val="002060"/>
                </a:solidFill>
                <a:cs typeface="DecoType Naskh" pitchFamily="2" charset="-78"/>
              </a:rPr>
              <a:t>بناء فهرس مشترك للمكتبات الأربع (المكتبة المركزية، مكتبة كلية أصول </a:t>
            </a:r>
            <a:r>
              <a:rPr lang="ar-DZ" sz="3200" b="1" dirty="0" smtClean="0">
                <a:solidFill>
                  <a:srgbClr val="002060"/>
                </a:solidFill>
                <a:cs typeface="DecoType Naskh" pitchFamily="2" charset="-78"/>
              </a:rPr>
              <a:t>الدين، مكتبة </a:t>
            </a:r>
            <a:r>
              <a:rPr lang="ar-DZ" sz="3200" b="1" dirty="0">
                <a:solidFill>
                  <a:srgbClr val="002060"/>
                </a:solidFill>
                <a:cs typeface="DecoType Naskh" pitchFamily="2" charset="-78"/>
              </a:rPr>
              <a:t>كلية الشريعة والاقتصاد، ومكتبة كلية الآداب والحضارة الإسلامية</a:t>
            </a:r>
            <a:r>
              <a:rPr lang="ar-DZ" sz="3200" b="1" dirty="0" smtClean="0">
                <a:solidFill>
                  <a:srgbClr val="002060"/>
                </a:solidFill>
                <a:cs typeface="DecoType Naskh" pitchFamily="2" charset="-78"/>
              </a:rPr>
              <a:t>)، وإتاحته عبر موقع المكتبة ضمن موقع الجامعة على النت.</a:t>
            </a:r>
            <a:r>
              <a:rPr lang="ar-DZ" sz="3200" u="sng" dirty="0">
                <a:solidFill>
                  <a:srgbClr val="FF0000"/>
                </a:solidFill>
                <a:effectLst>
                  <a:outerShdw blurRad="38100" dist="38100" dir="2700000" algn="tl">
                    <a:srgbClr val="000000">
                      <a:alpha val="43137"/>
                    </a:srgbClr>
                  </a:outerShdw>
                </a:effectLst>
                <a:latin typeface="Arial" pitchFamily="34" charset="0"/>
              </a:rPr>
              <a:t/>
            </a:r>
            <a:br>
              <a:rPr lang="ar-DZ" sz="3200" u="sng" dirty="0">
                <a:solidFill>
                  <a:srgbClr val="FF0000"/>
                </a:solidFill>
                <a:effectLst>
                  <a:outerShdw blurRad="38100" dist="38100" dir="2700000" algn="tl">
                    <a:srgbClr val="000000">
                      <a:alpha val="43137"/>
                    </a:srgbClr>
                  </a:outerShdw>
                </a:effectLst>
                <a:latin typeface="Arial" pitchFamily="34" charset="0"/>
              </a:rPr>
            </a:br>
            <a:r>
              <a:rPr lang="ar-DZ" sz="3200" b="1" dirty="0">
                <a:solidFill>
                  <a:srgbClr val="002060"/>
                </a:solidFill>
                <a:cs typeface="DecoType Naskh" pitchFamily="2" charset="-78"/>
              </a:rPr>
              <a:t>  - الاشتراك في قاعدة البيانات </a:t>
            </a:r>
            <a:r>
              <a:rPr lang="fr-FR" sz="3200" b="1" dirty="0" smtClean="0">
                <a:solidFill>
                  <a:srgbClr val="002060"/>
                </a:solidFill>
                <a:cs typeface="DecoType Naskh" pitchFamily="2" charset="-78"/>
              </a:rPr>
              <a:t>SNDL</a:t>
            </a:r>
            <a:r>
              <a:rPr lang="ar-DZ" sz="3200" b="1" dirty="0" smtClean="0">
                <a:solidFill>
                  <a:srgbClr val="002060"/>
                </a:solidFill>
                <a:cs typeface="DecoType Naskh" pitchFamily="2" charset="-78"/>
              </a:rPr>
              <a:t>.</a:t>
            </a:r>
            <a:r>
              <a:rPr lang="en-US" sz="3200" b="1" dirty="0">
                <a:solidFill>
                  <a:srgbClr val="002060"/>
                </a:solidFill>
                <a:cs typeface="DecoType Naskh" pitchFamily="2" charset="-78"/>
              </a:rPr>
              <a:t/>
            </a:r>
            <a:br>
              <a:rPr lang="en-US" sz="3200" b="1" dirty="0">
                <a:solidFill>
                  <a:srgbClr val="002060"/>
                </a:solidFill>
                <a:cs typeface="DecoType Naskh" pitchFamily="2" charset="-78"/>
              </a:rPr>
            </a:br>
            <a:r>
              <a:rPr lang="ar-DZ" sz="3200" b="1" dirty="0">
                <a:solidFill>
                  <a:srgbClr val="002060"/>
                </a:solidFill>
                <a:cs typeface="DecoType Naskh" pitchFamily="2" charset="-78"/>
              </a:rPr>
              <a:t>  - إتاحة الفهرس على الشبكة المحلية وعلى شبكة </a:t>
            </a:r>
            <a:r>
              <a:rPr lang="ar-DZ" sz="3200" b="1" dirty="0" smtClean="0">
                <a:solidFill>
                  <a:srgbClr val="002060"/>
                </a:solidFill>
                <a:cs typeface="DecoType Naskh" pitchFamily="2" charset="-78"/>
              </a:rPr>
              <a:t>الأنترنت.</a:t>
            </a:r>
            <a:r>
              <a:rPr lang="en-US" sz="3200" b="1" dirty="0">
                <a:solidFill>
                  <a:srgbClr val="002060"/>
                </a:solidFill>
                <a:cs typeface="DecoType Naskh" pitchFamily="2" charset="-78"/>
              </a:rPr>
              <a:t/>
            </a:r>
            <a:br>
              <a:rPr lang="en-US" sz="3200" b="1" dirty="0">
                <a:solidFill>
                  <a:srgbClr val="002060"/>
                </a:solidFill>
                <a:cs typeface="DecoType Naskh" pitchFamily="2" charset="-78"/>
              </a:rPr>
            </a:br>
            <a:r>
              <a:rPr lang="ar-DZ" sz="3200" b="1" dirty="0">
                <a:solidFill>
                  <a:srgbClr val="002060"/>
                </a:solidFill>
                <a:cs typeface="DecoType Naskh" pitchFamily="2" charset="-78"/>
              </a:rPr>
              <a:t>  -إتاحة فهرس الموضوعات للكتب </a:t>
            </a:r>
            <a:r>
              <a:rPr lang="ar-DZ" sz="3200" b="1" dirty="0" err="1">
                <a:solidFill>
                  <a:srgbClr val="002060"/>
                </a:solidFill>
                <a:cs typeface="DecoType Naskh" pitchFamily="2" charset="-78"/>
              </a:rPr>
              <a:t>المرقمنة</a:t>
            </a:r>
            <a:r>
              <a:rPr lang="ar-DZ" sz="3200" b="1" dirty="0">
                <a:solidFill>
                  <a:srgbClr val="002060"/>
                </a:solidFill>
                <a:cs typeface="DecoType Naskh" pitchFamily="2" charset="-78"/>
              </a:rPr>
              <a:t> على  الشبكة المحلية. </a:t>
            </a:r>
            <a:r>
              <a:rPr lang="en-US" sz="3200" b="1" dirty="0">
                <a:solidFill>
                  <a:srgbClr val="002060"/>
                </a:solidFill>
                <a:cs typeface="DecoType Naskh" pitchFamily="2" charset="-78"/>
              </a:rPr>
              <a:t/>
            </a:r>
            <a:br>
              <a:rPr lang="en-US" sz="3200" b="1" dirty="0">
                <a:solidFill>
                  <a:srgbClr val="002060"/>
                </a:solidFill>
                <a:cs typeface="DecoType Naskh" pitchFamily="2" charset="-78"/>
              </a:rPr>
            </a:br>
            <a:r>
              <a:rPr lang="ar-DZ" sz="3200" b="1" dirty="0">
                <a:solidFill>
                  <a:srgbClr val="002060"/>
                </a:solidFill>
                <a:cs typeface="DecoType Naskh" pitchFamily="2" charset="-78"/>
              </a:rPr>
              <a:t>  - إتاحة </a:t>
            </a:r>
            <a:r>
              <a:rPr lang="ar-DZ" sz="3200" b="1" dirty="0" smtClean="0">
                <a:solidFill>
                  <a:srgbClr val="002060"/>
                </a:solidFill>
                <a:cs typeface="DecoType Naskh" pitchFamily="2" charset="-78"/>
              </a:rPr>
              <a:t> الفهرس والمستخلص </a:t>
            </a:r>
            <a:r>
              <a:rPr lang="ar-DZ" sz="3200" b="1" dirty="0">
                <a:solidFill>
                  <a:srgbClr val="002060"/>
                </a:solidFill>
                <a:cs typeface="DecoType Naskh" pitchFamily="2" charset="-78"/>
              </a:rPr>
              <a:t>للرسائل </a:t>
            </a:r>
            <a:r>
              <a:rPr lang="ar-DZ" sz="3200" b="1" dirty="0" err="1">
                <a:solidFill>
                  <a:srgbClr val="002060"/>
                </a:solidFill>
                <a:cs typeface="DecoType Naskh" pitchFamily="2" charset="-78"/>
              </a:rPr>
              <a:t>المرقمنة</a:t>
            </a:r>
            <a:r>
              <a:rPr lang="ar-DZ" sz="3200" b="1" dirty="0">
                <a:solidFill>
                  <a:srgbClr val="002060"/>
                </a:solidFill>
                <a:cs typeface="DecoType Naskh" pitchFamily="2" charset="-78"/>
              </a:rPr>
              <a:t> على </a:t>
            </a:r>
            <a:r>
              <a:rPr lang="ar-DZ" sz="3200" b="1" dirty="0" smtClean="0">
                <a:solidFill>
                  <a:srgbClr val="002060"/>
                </a:solidFill>
                <a:cs typeface="DecoType Naskh" pitchFamily="2" charset="-78"/>
              </a:rPr>
              <a:t>الأنترنت.</a:t>
            </a:r>
            <a:endParaRPr lang="ar-DZ" sz="3200" b="1" dirty="0">
              <a:solidFill>
                <a:srgbClr val="002060"/>
              </a:solidFill>
              <a:cs typeface="DecoType Naskh" pitchFamily="2" charset="-78"/>
            </a:endParaRPr>
          </a:p>
        </p:txBody>
      </p:sp>
    </p:spTree>
    <p:extLst>
      <p:ext uri="{BB962C8B-B14F-4D97-AF65-F5344CB8AC3E}">
        <p14:creationId xmlns:p14="http://schemas.microsoft.com/office/powerpoint/2010/main" val="3550385060"/>
      </p:ext>
    </p:extLst>
  </p:cSld>
  <p:clrMapOvr>
    <a:masterClrMapping/>
  </p:clrMapOvr>
  <mc:AlternateContent xmlns:mc="http://schemas.openxmlformats.org/markup-compatibility/2006" xmlns:p14="http://schemas.microsoft.com/office/powerpoint/2010/main">
    <mc:Choice Requires="p14">
      <p:transition spd="slow" p14:dur="1400" advClick="0" advTm="1000">
        <p14:doors dir="vert"/>
        <p:sndAc>
          <p:stSnd>
            <p:snd r:embed="rId2" name="chimes.wav"/>
          </p:stSnd>
        </p:sndAc>
      </p:transition>
    </mc:Choice>
    <mc:Fallback xmlns="">
      <p:transition spd="slow" advClick="0" advTm="1000">
        <p:fade/>
        <p:sndAc>
          <p:stSnd>
            <p:snd r:embed="rId3" name="chimes.wav"/>
          </p:stSnd>
        </p:sndAc>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03648" y="3284984"/>
            <a:ext cx="7125113" cy="924475"/>
          </a:xfrm>
        </p:spPr>
        <p:txBody>
          <a:bodyPr>
            <a:normAutofit fontScale="90000"/>
          </a:bodyPr>
          <a:lstStyle/>
          <a:p>
            <a:pPr algn="r"/>
            <a:r>
              <a:rPr lang="ar-DZ" sz="3600" b="1" dirty="0" smtClean="0">
                <a:solidFill>
                  <a:srgbClr val="FF0000"/>
                </a:solidFill>
                <a:effectLst>
                  <a:outerShdw blurRad="38100" dist="38100" dir="2700000" algn="tl">
                    <a:srgbClr val="000000">
                      <a:alpha val="43137"/>
                    </a:srgbClr>
                  </a:outerShdw>
                </a:effectLst>
                <a:latin typeface="+mn-lt"/>
                <a:ea typeface="+mn-ea"/>
                <a:cs typeface="DTP Naskh" pitchFamily="2" charset="-78"/>
              </a:rPr>
              <a:t>وظائف المكتبة :</a:t>
            </a:r>
            <a:r>
              <a:rPr lang="ar-DZ" sz="3600" b="1" dirty="0">
                <a:solidFill>
                  <a:srgbClr val="FF0000"/>
                </a:solidFill>
                <a:effectLst>
                  <a:outerShdw blurRad="38100" dist="38100" dir="2700000" algn="tl">
                    <a:srgbClr val="000000">
                      <a:alpha val="43137"/>
                    </a:srgbClr>
                  </a:outerShdw>
                </a:effectLst>
                <a:latin typeface="+mn-lt"/>
                <a:ea typeface="+mn-ea"/>
                <a:cs typeface="DTP Naskh" pitchFamily="2" charset="-78"/>
              </a:rPr>
              <a:t/>
            </a:r>
            <a:br>
              <a:rPr lang="ar-DZ" sz="3600" b="1" dirty="0">
                <a:solidFill>
                  <a:srgbClr val="FF0000"/>
                </a:solidFill>
                <a:effectLst>
                  <a:outerShdw blurRad="38100" dist="38100" dir="2700000" algn="tl">
                    <a:srgbClr val="000000">
                      <a:alpha val="43137"/>
                    </a:srgbClr>
                  </a:outerShdw>
                </a:effectLst>
                <a:latin typeface="+mn-lt"/>
                <a:ea typeface="+mn-ea"/>
                <a:cs typeface="DTP Naskh" pitchFamily="2" charset="-78"/>
              </a:rPr>
            </a:br>
            <a:r>
              <a:rPr lang="ar-DZ" sz="3600" b="1" dirty="0" smtClean="0">
                <a:solidFill>
                  <a:srgbClr val="002060"/>
                </a:solidFill>
                <a:effectLst>
                  <a:outerShdw blurRad="38100" dist="38100" dir="2700000" algn="tl">
                    <a:srgbClr val="000000">
                      <a:alpha val="43137"/>
                    </a:srgbClr>
                  </a:outerShdw>
                </a:effectLst>
                <a:latin typeface="+mn-lt"/>
                <a:ea typeface="+mn-ea"/>
                <a:cs typeface="DTP Naskh" pitchFamily="2" charset="-78"/>
              </a:rPr>
              <a:t>1-مديرية المكتبة:</a:t>
            </a:r>
            <a:br>
              <a:rPr lang="ar-DZ" sz="3600" b="1" dirty="0" smtClean="0">
                <a:solidFill>
                  <a:srgbClr val="002060"/>
                </a:solidFill>
                <a:effectLst>
                  <a:outerShdw blurRad="38100" dist="38100" dir="2700000" algn="tl">
                    <a:srgbClr val="000000">
                      <a:alpha val="43137"/>
                    </a:srgbClr>
                  </a:outerShdw>
                </a:effectLst>
                <a:latin typeface="+mn-lt"/>
                <a:ea typeface="+mn-ea"/>
                <a:cs typeface="DTP Naskh" pitchFamily="2" charset="-78"/>
              </a:rPr>
            </a:br>
            <a:r>
              <a:rPr lang="ar-DZ" sz="3600" b="1" dirty="0" smtClean="0">
                <a:solidFill>
                  <a:srgbClr val="002060"/>
                </a:solidFill>
                <a:effectLst>
                  <a:outerShdw blurRad="38100" dist="38100" dir="2700000" algn="tl">
                    <a:srgbClr val="000000">
                      <a:alpha val="43137"/>
                    </a:srgbClr>
                  </a:outerShdw>
                </a:effectLst>
                <a:latin typeface="+mn-lt"/>
                <a:ea typeface="+mn-ea"/>
                <a:cs typeface="DTP Naskh" pitchFamily="2" charset="-78"/>
              </a:rPr>
              <a:t>   </a:t>
            </a:r>
            <a:r>
              <a:rPr lang="ar-DZ" dirty="0" smtClean="0">
                <a:solidFill>
                  <a:srgbClr val="002060"/>
                </a:solidFill>
                <a:latin typeface="Arial" pitchFamily="34" charset="0"/>
                <a:ea typeface="+mn-ea"/>
                <a:cs typeface="Arial" pitchFamily="34" charset="0"/>
              </a:rPr>
              <a:t>تتمثل في إدارة المكتبة :</a:t>
            </a:r>
            <a:r>
              <a:rPr lang="fr-FR" dirty="0" smtClean="0">
                <a:solidFill>
                  <a:srgbClr val="002060"/>
                </a:solidFill>
                <a:latin typeface="Arial" pitchFamily="34" charset="0"/>
                <a:ea typeface="+mn-ea"/>
                <a:cs typeface="Arial" pitchFamily="34" charset="0"/>
              </a:rPr>
              <a:t>      </a:t>
            </a:r>
            <a:r>
              <a:rPr lang="ar-DZ" dirty="0" smtClean="0">
                <a:solidFill>
                  <a:srgbClr val="002060"/>
                </a:solidFill>
                <a:latin typeface="Arial" pitchFamily="34" charset="0"/>
                <a:ea typeface="+mn-ea"/>
                <a:cs typeface="Arial" pitchFamily="34" charset="0"/>
              </a:rPr>
              <a:t/>
            </a:r>
            <a:br>
              <a:rPr lang="ar-DZ" dirty="0" smtClean="0">
                <a:solidFill>
                  <a:srgbClr val="002060"/>
                </a:solidFill>
                <a:latin typeface="Arial" pitchFamily="34" charset="0"/>
                <a:ea typeface="+mn-ea"/>
                <a:cs typeface="Arial" pitchFamily="34" charset="0"/>
              </a:rPr>
            </a:br>
            <a:r>
              <a:rPr lang="ar-DZ" dirty="0" smtClean="0">
                <a:solidFill>
                  <a:srgbClr val="002060"/>
                </a:solidFill>
                <a:latin typeface="Arial" pitchFamily="34" charset="0"/>
                <a:ea typeface="+mn-ea"/>
                <a:cs typeface="Arial" pitchFamily="34" charset="0"/>
              </a:rPr>
              <a:t>    *مدير المكتبة.</a:t>
            </a:r>
            <a:br>
              <a:rPr lang="ar-DZ" dirty="0" smtClean="0">
                <a:solidFill>
                  <a:srgbClr val="002060"/>
                </a:solidFill>
                <a:latin typeface="Arial" pitchFamily="34" charset="0"/>
                <a:ea typeface="+mn-ea"/>
                <a:cs typeface="Arial" pitchFamily="34" charset="0"/>
              </a:rPr>
            </a:br>
            <a:r>
              <a:rPr lang="ar-DZ" dirty="0" smtClean="0">
                <a:solidFill>
                  <a:srgbClr val="002060"/>
                </a:solidFill>
                <a:latin typeface="Arial" pitchFamily="34" charset="0"/>
                <a:ea typeface="+mn-ea"/>
                <a:cs typeface="Arial" pitchFamily="34" charset="0"/>
              </a:rPr>
              <a:t>    *الأمانة.</a:t>
            </a:r>
            <a:br>
              <a:rPr lang="ar-DZ" dirty="0" smtClean="0">
                <a:solidFill>
                  <a:srgbClr val="002060"/>
                </a:solidFill>
                <a:latin typeface="Arial" pitchFamily="34" charset="0"/>
                <a:ea typeface="+mn-ea"/>
                <a:cs typeface="Arial" pitchFamily="34" charset="0"/>
              </a:rPr>
            </a:br>
            <a:r>
              <a:rPr lang="ar-DZ" dirty="0" smtClean="0">
                <a:solidFill>
                  <a:srgbClr val="002060"/>
                </a:solidFill>
                <a:latin typeface="Arial" pitchFamily="34" charset="0"/>
                <a:ea typeface="+mn-ea"/>
                <a:cs typeface="Arial" pitchFamily="34" charset="0"/>
              </a:rPr>
              <a:t>تهتم بتسوية ملفات الطلبة ومتابعتها(انخراط، تسجيل، بطاقة المكتبة، تبرئة...)، وكذا التسيير اليومي لشؤون العمال والمكتبة، وذلك كله بالتنسيق مع مختلف المصالح الإدارية والبيداغوجية للجامعة</a:t>
            </a:r>
            <a:r>
              <a:rPr lang="ar-DZ" sz="2300" dirty="0" smtClean="0">
                <a:solidFill>
                  <a:srgbClr val="002060"/>
                </a:solidFill>
                <a:latin typeface="Arial" pitchFamily="34" charset="0"/>
                <a:ea typeface="+mn-ea"/>
                <a:cs typeface="Arial" pitchFamily="34" charset="0"/>
              </a:rPr>
              <a:t>.</a:t>
            </a:r>
            <a:endParaRPr lang="fr-FR" sz="2300" dirty="0">
              <a:solidFill>
                <a:srgbClr val="002060"/>
              </a:solidFill>
              <a:latin typeface="Arial" pitchFamily="34" charset="0"/>
              <a:ea typeface="+mn-ea"/>
              <a:cs typeface="Arial" pitchFamily="34" charset="0"/>
            </a:endParaRPr>
          </a:p>
        </p:txBody>
      </p:sp>
      <p:pic>
        <p:nvPicPr>
          <p:cNvPr id="3"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4923" y="380529"/>
            <a:ext cx="419077" cy="46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00" y="684773"/>
            <a:ext cx="2395988" cy="31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4258942"/>
      </p:ext>
    </p:extLst>
  </p:cSld>
  <p:clrMapOvr>
    <a:masterClrMapping/>
  </p:clrMapOvr>
  <mc:AlternateContent xmlns:mc="http://schemas.openxmlformats.org/markup-compatibility/2006" xmlns:p14="http://schemas.microsoft.com/office/powerpoint/2010/main">
    <mc:Choice Requires="p14">
      <p:transition spd="slow" p14:dur="2000" advClick="0" advTm="1000">
        <p14:prism isContent="1"/>
        <p:sndAc>
          <p:stSnd>
            <p:snd r:embed="rId2" name="chimes.wav"/>
          </p:stSnd>
        </p:sndAc>
      </p:transition>
    </mc:Choice>
    <mc:Fallback xmlns="">
      <p:transition spd="slow" advClick="0" advTm="1000">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
                                        <p:tgtEl>
                                          <p:spTgt spid="6"/>
                                        </p:tgtEl>
                                      </p:cBhvr>
                                    </p:animEffect>
                                    <p:anim calcmode="lin" valueType="num">
                                      <p:cBhvr>
                                        <p:cTn id="8" dur="10" fill="hold"/>
                                        <p:tgtEl>
                                          <p:spTgt spid="6"/>
                                        </p:tgtEl>
                                        <p:attrNameLst>
                                          <p:attrName>ppt_x</p:attrName>
                                        </p:attrNameLst>
                                      </p:cBhvr>
                                      <p:tavLst>
                                        <p:tav tm="0">
                                          <p:val>
                                            <p:strVal val="#ppt_x"/>
                                          </p:val>
                                        </p:tav>
                                        <p:tav tm="100000">
                                          <p:val>
                                            <p:strVal val="#ppt_x"/>
                                          </p:val>
                                        </p:tav>
                                      </p:tavLst>
                                    </p:anim>
                                    <p:anim calcmode="lin" valueType="num">
                                      <p:cBhvr>
                                        <p:cTn id="9" dur="1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2485" y="1085943"/>
            <a:ext cx="7776864" cy="3477875"/>
          </a:xfrm>
          <a:prstGeom prst="rect">
            <a:avLst/>
          </a:prstGeom>
        </p:spPr>
        <p:txBody>
          <a:bodyPr wrap="square">
            <a:spAutoFit/>
          </a:bodyPr>
          <a:lstStyle/>
          <a:p>
            <a:pPr algn="r"/>
            <a:r>
              <a:rPr lang="ar-DZ" sz="2000" b="1" dirty="0" smtClean="0">
                <a:solidFill>
                  <a:srgbClr val="002060"/>
                </a:solidFill>
                <a:latin typeface="Arial" pitchFamily="34" charset="0"/>
                <a:cs typeface="Arial" pitchFamily="34" charset="0"/>
              </a:rPr>
              <a:t> مكتب </a:t>
            </a:r>
            <a:r>
              <a:rPr lang="ar-DZ" sz="2000" b="1" dirty="0">
                <a:solidFill>
                  <a:srgbClr val="002060"/>
                </a:solidFill>
                <a:latin typeface="Arial" pitchFamily="34" charset="0"/>
                <a:cs typeface="Arial" pitchFamily="34" charset="0"/>
              </a:rPr>
              <a:t>الاستقبال(مدخل المكتبة) </a:t>
            </a:r>
            <a:r>
              <a:rPr lang="ar-DZ" dirty="0"/>
              <a:t>:تستقبل   المكتبة </a:t>
            </a:r>
            <a:r>
              <a:rPr lang="ar-DZ" dirty="0" smtClean="0"/>
              <a:t>رو</a:t>
            </a:r>
            <a:r>
              <a:rPr lang="ar-DZ" b="1" u="sng" dirty="0">
                <a:solidFill>
                  <a:srgbClr val="002060"/>
                </a:solidFill>
                <a:effectLst>
                  <a:outerShdw blurRad="38100" dist="38100" dir="2700000" algn="tl">
                    <a:srgbClr val="000000">
                      <a:alpha val="43137"/>
                    </a:srgbClr>
                  </a:outerShdw>
                </a:effectLst>
                <a:cs typeface="DTP Naskh" pitchFamily="2" charset="-78"/>
              </a:rPr>
              <a:t> </a:t>
            </a:r>
            <a:r>
              <a:rPr lang="ar-DZ" dirty="0" smtClean="0"/>
              <a:t>ادها  </a:t>
            </a:r>
            <a:r>
              <a:rPr lang="ar-DZ" dirty="0"/>
              <a:t>كل يوم ماعدا  يوم الجمعة  وأيام الأعياد  الدينية والوطنية وذلك من الساعة  الثامنة صباحا  إلى الساعة الخامسة. تتم على مستواه عمليتا:</a:t>
            </a:r>
          </a:p>
          <a:p>
            <a:pPr algn="r"/>
            <a:r>
              <a:rPr lang="ar-DZ" dirty="0"/>
              <a:t> *الاستقبال(المراقبة، التوجيه).</a:t>
            </a:r>
          </a:p>
          <a:p>
            <a:pPr algn="r"/>
            <a:r>
              <a:rPr lang="ar-DZ" dirty="0"/>
              <a:t> *إرجاع الكتب التي انقضت مدة إعارتها </a:t>
            </a:r>
            <a:r>
              <a:rPr lang="ar-DZ" dirty="0" smtClean="0"/>
              <a:t>القانونية </a:t>
            </a:r>
          </a:p>
          <a:p>
            <a:pPr algn="r"/>
            <a:r>
              <a:rPr lang="ar-DZ" sz="2000" b="1" dirty="0" smtClean="0">
                <a:solidFill>
                  <a:srgbClr val="002060"/>
                </a:solidFill>
                <a:latin typeface="Arial" pitchFamily="34" charset="0"/>
                <a:cs typeface="Arial" pitchFamily="34" charset="0"/>
              </a:rPr>
              <a:t> فضاء </a:t>
            </a:r>
            <a:r>
              <a:rPr lang="ar-DZ" sz="2000" b="1" dirty="0">
                <a:solidFill>
                  <a:srgbClr val="002060"/>
                </a:solidFill>
                <a:latin typeface="Arial" pitchFamily="34" charset="0"/>
                <a:cs typeface="Arial" pitchFamily="34" charset="0"/>
              </a:rPr>
              <a:t>للبحث(طلبة/طالبات):</a:t>
            </a:r>
          </a:p>
          <a:p>
            <a:pPr algn="r"/>
            <a:r>
              <a:rPr lang="ar-DZ" dirty="0"/>
              <a:t>لتسهيل عملية الوصول للكتب المراد إعارتها وضعت المكتبة تحت تصرف الطلبة فهارس مطبوعة وأخرى آلية:</a:t>
            </a:r>
          </a:p>
          <a:p>
            <a:pPr algn="r"/>
            <a:r>
              <a:rPr lang="ar-DZ" dirty="0"/>
              <a:t>  *فهارس مطبوعة: تحوي بطاقات فهرسة للكتب وأرقام تصنيفها وفقا للمعايير المعمول بها دوليا.</a:t>
            </a:r>
          </a:p>
          <a:p>
            <a:pPr algn="r"/>
            <a:r>
              <a:rPr lang="ar-DZ" dirty="0"/>
              <a:t>  *فهرس آلي: يتم من خلاله البحث في مقتنيات المكتبة </a:t>
            </a:r>
            <a:r>
              <a:rPr lang="ar-DZ" dirty="0" smtClean="0"/>
              <a:t>بمسائلة </a:t>
            </a:r>
            <a:r>
              <a:rPr lang="ar-DZ" dirty="0"/>
              <a:t>نظام سنجاب عن طريق الحاسوب بالاعتماد على معايير بحث متعددة(عنوان، مؤلف ، كلمة دالة...)، وذلك بعد اختيار واجهة البحث المراد(بسيط أو متقدم).</a:t>
            </a:r>
          </a:p>
          <a:p>
            <a:pPr algn="r"/>
            <a:endParaRPr lang="ar-DZ" dirty="0"/>
          </a:p>
        </p:txBody>
      </p:sp>
      <p:sp>
        <p:nvSpPr>
          <p:cNvPr id="4" name="Rectangle 3"/>
          <p:cNvSpPr/>
          <p:nvPr/>
        </p:nvSpPr>
        <p:spPr>
          <a:xfrm>
            <a:off x="5652120" y="480460"/>
            <a:ext cx="3098925" cy="584775"/>
          </a:xfrm>
          <a:prstGeom prst="rect">
            <a:avLst/>
          </a:prstGeom>
        </p:spPr>
        <p:txBody>
          <a:bodyPr wrap="none">
            <a:spAutoFit/>
          </a:bodyPr>
          <a:lstStyle/>
          <a:p>
            <a:r>
              <a:rPr lang="ar-DZ" sz="3200" b="1" dirty="0">
                <a:solidFill>
                  <a:srgbClr val="002060"/>
                </a:solidFill>
                <a:effectLst>
                  <a:outerShdw blurRad="38100" dist="38100" dir="2700000" algn="tl">
                    <a:srgbClr val="000000">
                      <a:alpha val="43137"/>
                    </a:srgbClr>
                  </a:outerShdw>
                </a:effectLst>
                <a:cs typeface="DTP Naskh" pitchFamily="2" charset="-78"/>
              </a:rPr>
              <a:t>2</a:t>
            </a:r>
            <a:r>
              <a:rPr lang="ar-DZ" sz="2800" b="1" dirty="0">
                <a:solidFill>
                  <a:srgbClr val="002060"/>
                </a:solidFill>
                <a:effectLst>
                  <a:outerShdw blurRad="38100" dist="38100" dir="2700000" algn="tl">
                    <a:srgbClr val="000000">
                      <a:alpha val="43137"/>
                    </a:srgbClr>
                  </a:outerShdw>
                </a:effectLst>
                <a:cs typeface="DTP Naskh" pitchFamily="2" charset="-78"/>
              </a:rPr>
              <a:t>-المكتبة المركزية الرئيسية: </a:t>
            </a:r>
            <a:endParaRPr lang="fr-FR" sz="2800" b="1" dirty="0">
              <a:solidFill>
                <a:srgbClr val="002060"/>
              </a:solidFill>
              <a:effectLst>
                <a:outerShdw blurRad="38100" dist="38100" dir="2700000" algn="tl">
                  <a:srgbClr val="000000">
                    <a:alpha val="43137"/>
                  </a:srgbClr>
                </a:outerShdw>
              </a:effectLst>
              <a:cs typeface="DTP Naskh" pitchFamily="2" charset="-78"/>
            </a:endParaRPr>
          </a:p>
        </p:txBody>
      </p:sp>
      <p:pic>
        <p:nvPicPr>
          <p:cNvPr id="11" name="Picture 2" descr="F:\مكتبة الدكتور أحمد عروة 2\Photo 09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128" y="5031647"/>
            <a:ext cx="3737789" cy="172819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290465">
            <a:off x="2325149" y="-239612"/>
            <a:ext cx="1189414" cy="1879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909355">
            <a:off x="596920" y="8578"/>
            <a:ext cx="1635360" cy="883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49799">
            <a:off x="50698" y="517078"/>
            <a:ext cx="1143574" cy="707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96959" y="5070970"/>
            <a:ext cx="3617004" cy="1691694"/>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2459550"/>
      </p:ext>
    </p:extLst>
  </p:cSld>
  <p:clrMapOvr>
    <a:masterClrMapping/>
  </p:clrMapOvr>
  <mc:AlternateContent xmlns:mc="http://schemas.openxmlformats.org/markup-compatibility/2006" xmlns:p14="http://schemas.microsoft.com/office/powerpoint/2010/main">
    <mc:Choice Requires="p14">
      <p:transition spd="slow" p14:dur="2000" advClick="0" advTm="1000">
        <p14:prism isContent="1"/>
        <p:sndAc>
          <p:stSnd>
            <p:snd r:embed="rId2" name="chimes.wav"/>
          </p:stSnd>
        </p:sndAc>
      </p:transition>
    </mc:Choice>
    <mc:Fallback xmlns="">
      <p:transition spd="slow" advClick="0" advTm="1000">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1000" fill="hold"/>
                                        <p:tgtEl>
                                          <p:spTgt spid="15"/>
                                        </p:tgtEl>
                                        <p:attrNameLst>
                                          <p:attrName>ppt_w</p:attrName>
                                        </p:attrNameLst>
                                      </p:cBhvr>
                                      <p:tavLst>
                                        <p:tav tm="0">
                                          <p:val>
                                            <p:fltVal val="0"/>
                                          </p:val>
                                        </p:tav>
                                        <p:tav tm="100000">
                                          <p:val>
                                            <p:strVal val="#ppt_w"/>
                                          </p:val>
                                        </p:tav>
                                      </p:tavLst>
                                    </p:anim>
                                    <p:anim calcmode="lin" valueType="num">
                                      <p:cBhvr>
                                        <p:cTn id="36" dur="1000" fill="hold"/>
                                        <p:tgtEl>
                                          <p:spTgt spid="15"/>
                                        </p:tgtEl>
                                        <p:attrNameLst>
                                          <p:attrName>ppt_h</p:attrName>
                                        </p:attrNameLst>
                                      </p:cBhvr>
                                      <p:tavLst>
                                        <p:tav tm="0">
                                          <p:val>
                                            <p:fltVal val="0"/>
                                          </p:val>
                                        </p:tav>
                                        <p:tav tm="100000">
                                          <p:val>
                                            <p:strVal val="#ppt_h"/>
                                          </p:val>
                                        </p:tav>
                                      </p:tavLst>
                                    </p:anim>
                                    <p:anim calcmode="lin" valueType="num">
                                      <p:cBhvr>
                                        <p:cTn id="37" dur="1000" fill="hold"/>
                                        <p:tgtEl>
                                          <p:spTgt spid="15"/>
                                        </p:tgtEl>
                                        <p:attrNameLst>
                                          <p:attrName>style.rotation</p:attrName>
                                        </p:attrNameLst>
                                      </p:cBhvr>
                                      <p:tavLst>
                                        <p:tav tm="0">
                                          <p:val>
                                            <p:fltVal val="90"/>
                                          </p:val>
                                        </p:tav>
                                        <p:tav tm="100000">
                                          <p:val>
                                            <p:fltVal val="0"/>
                                          </p:val>
                                        </p:tav>
                                      </p:tavLst>
                                    </p:anim>
                                    <p:animEffect transition="in" filter="fade">
                                      <p:cBhvr>
                                        <p:cTn id="3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9612" y="3010626"/>
            <a:ext cx="7704856" cy="2523768"/>
          </a:xfrm>
          <a:prstGeom prst="rect">
            <a:avLst/>
          </a:prstGeom>
        </p:spPr>
        <p:txBody>
          <a:bodyPr wrap="square">
            <a:spAutoFit/>
          </a:bodyPr>
          <a:lstStyle/>
          <a:p>
            <a:pPr algn="just" rtl="1"/>
            <a:r>
              <a:rPr lang="ar-DZ" sz="2000" b="1" dirty="0" smtClean="0">
                <a:solidFill>
                  <a:srgbClr val="002060"/>
                </a:solidFill>
                <a:latin typeface="Arial" pitchFamily="34" charset="0"/>
                <a:cs typeface="Arial" pitchFamily="34" charset="0"/>
              </a:rPr>
              <a:t> بنكا </a:t>
            </a:r>
            <a:r>
              <a:rPr lang="ar-DZ" sz="2000" b="1" dirty="0">
                <a:solidFill>
                  <a:srgbClr val="002060"/>
                </a:solidFill>
                <a:latin typeface="Arial" pitchFamily="34" charset="0"/>
                <a:cs typeface="Arial" pitchFamily="34" charset="0"/>
              </a:rPr>
              <a:t>الإعارة</a:t>
            </a:r>
            <a:r>
              <a:rPr lang="ar-DZ" sz="1600" dirty="0">
                <a:solidFill>
                  <a:srgbClr val="002060"/>
                </a:solidFill>
                <a:latin typeface="Arial" pitchFamily="34" charset="0"/>
                <a:cs typeface="Arial" pitchFamily="34" charset="0"/>
              </a:rPr>
              <a:t>:  </a:t>
            </a:r>
            <a:r>
              <a:rPr lang="ar-DZ" sz="2000" dirty="0">
                <a:solidFill>
                  <a:srgbClr val="002060"/>
                </a:solidFill>
                <a:latin typeface="Arial" pitchFamily="34" charset="0"/>
                <a:cs typeface="Arial" pitchFamily="34" charset="0"/>
              </a:rPr>
              <a:t>يتم على مستوى كل بنك تلبية احتياجات الطلبة من الكتب حسب استمارة الرغبات التي </a:t>
            </a:r>
            <a:r>
              <a:rPr lang="ar-DZ" sz="2000" dirty="0" err="1">
                <a:solidFill>
                  <a:srgbClr val="002060"/>
                </a:solidFill>
                <a:latin typeface="Arial" pitchFamily="34" charset="0"/>
                <a:cs typeface="Arial" pitchFamily="34" charset="0"/>
              </a:rPr>
              <a:t>يقدمعا</a:t>
            </a:r>
            <a:r>
              <a:rPr lang="ar-DZ" sz="2000" dirty="0">
                <a:solidFill>
                  <a:srgbClr val="002060"/>
                </a:solidFill>
                <a:latin typeface="Arial" pitchFamily="34" charset="0"/>
                <a:cs typeface="Arial" pitchFamily="34" charset="0"/>
              </a:rPr>
              <a:t> الطالب ثم تسجل في ملفه بالحاسوب.</a:t>
            </a:r>
            <a:endParaRPr lang="ar-SA" sz="2000" dirty="0">
              <a:solidFill>
                <a:srgbClr val="002060"/>
              </a:solidFill>
              <a:latin typeface="Arial" pitchFamily="34" charset="0"/>
              <a:cs typeface="Arial" pitchFamily="34" charset="0"/>
            </a:endParaRPr>
          </a:p>
          <a:p>
            <a:pPr algn="just" rtl="1"/>
            <a:r>
              <a:rPr lang="ar-DZ" sz="2000" dirty="0">
                <a:solidFill>
                  <a:srgbClr val="002060"/>
                </a:solidFill>
                <a:latin typeface="Arial" pitchFamily="34" charset="0"/>
                <a:cs typeface="Arial" pitchFamily="34" charset="0"/>
              </a:rPr>
              <a:t>يسمح  لطلبة  التدرج  باستعارة  ثلاثة (03) كتب لمدة خمسة  عشر  (15) يوما؛ كما يسمح  لطلبة الدراسات العليا والأساتذة بخمسة (05) كتب لمدة شهر.</a:t>
            </a:r>
          </a:p>
          <a:p>
            <a:pPr algn="just" rtl="1"/>
            <a:r>
              <a:rPr lang="ar-DZ" sz="2000" b="1" dirty="0" smtClean="0">
                <a:solidFill>
                  <a:srgbClr val="002060"/>
                </a:solidFill>
                <a:latin typeface="Arial" pitchFamily="34" charset="0"/>
                <a:cs typeface="Arial" pitchFamily="34" charset="0"/>
              </a:rPr>
              <a:t> قاعتا </a:t>
            </a:r>
            <a:r>
              <a:rPr lang="ar-DZ" sz="2000" b="1" dirty="0">
                <a:solidFill>
                  <a:srgbClr val="002060"/>
                </a:solidFill>
                <a:latin typeface="Arial" pitchFamily="34" charset="0"/>
                <a:cs typeface="Arial" pitchFamily="34" charset="0"/>
              </a:rPr>
              <a:t>المطالعة: طلبة/طالبات</a:t>
            </a:r>
            <a:r>
              <a:rPr lang="ar-DZ" sz="1600" b="1" dirty="0">
                <a:solidFill>
                  <a:srgbClr val="002060"/>
                </a:solidFill>
                <a:latin typeface="Arial" pitchFamily="34" charset="0"/>
                <a:cs typeface="Arial" pitchFamily="34" charset="0"/>
              </a:rPr>
              <a:t>:</a:t>
            </a:r>
          </a:p>
          <a:p>
            <a:pPr algn="just" rtl="1"/>
            <a:r>
              <a:rPr lang="ar-DZ" sz="2000" dirty="0">
                <a:solidFill>
                  <a:srgbClr val="002060"/>
                </a:solidFill>
                <a:latin typeface="Arial" pitchFamily="34" charset="0"/>
                <a:cs typeface="Arial" pitchFamily="34" charset="0"/>
              </a:rPr>
              <a:t>القدرة الاستيعابية للقاعتين هي 440 مقعدا، تحوي عينات من الكتب في جميع التخصصات </a:t>
            </a:r>
            <a:r>
              <a:rPr lang="ar-DZ" sz="2000" dirty="0" err="1">
                <a:solidFill>
                  <a:srgbClr val="002060"/>
                </a:solidFill>
                <a:latin typeface="Arial" pitchFamily="34" charset="0"/>
                <a:cs typeface="Arial" pitchFamily="34" charset="0"/>
              </a:rPr>
              <a:t>والشعب.موجهة</a:t>
            </a:r>
            <a:r>
              <a:rPr lang="ar-DZ" sz="2000" dirty="0">
                <a:solidFill>
                  <a:srgbClr val="002060"/>
                </a:solidFill>
                <a:latin typeface="Arial" pitchFamily="34" charset="0"/>
                <a:cs typeface="Arial" pitchFamily="34" charset="0"/>
              </a:rPr>
              <a:t> للاستعمال المباشر من طرف الطلبة.</a:t>
            </a:r>
          </a:p>
          <a:p>
            <a:pPr algn="just" rtl="1"/>
            <a:endParaRPr lang="ar-DZ" dirty="0">
              <a:solidFill>
                <a:srgbClr val="002060"/>
              </a:solidFill>
              <a:latin typeface="Arial" pitchFamily="34" charset="0"/>
              <a:cs typeface="Arial" pitchFamily="34" charset="0"/>
            </a:endParaRPr>
          </a:p>
        </p:txBody>
      </p:sp>
      <p:pic>
        <p:nvPicPr>
          <p:cNvPr id="4" name="Picture 2" descr="C:\Users\ink\Pictures\2013-03-27 mactaba\mactaba 1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38372">
            <a:off x="4752594" y="820261"/>
            <a:ext cx="4123269" cy="1690153"/>
          </a:xfrm>
          <a:prstGeom prst="rect">
            <a:avLst/>
          </a:prstGeom>
          <a:ln w="190500" cap="sq">
            <a:noFill/>
            <a:prstDash val="solid"/>
            <a:miter lim="800000"/>
          </a:ln>
          <a:effectLst>
            <a:outerShdw blurRad="254000" algn="bl" rotWithShape="0">
              <a:srgbClr val="000000">
                <a:alpha val="43000"/>
              </a:srgbClr>
            </a:outerShdw>
          </a:effectLst>
          <a:scene3d>
            <a:camera prst="isometricOffAxis2Left"/>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 name="Picture 2" descr="F:\مكتبة الدكتور أحمد عروة 2\Photo 09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24756">
            <a:off x="241515" y="696319"/>
            <a:ext cx="4224469" cy="1724569"/>
          </a:xfrm>
          <a:prstGeom prst="rect">
            <a:avLst/>
          </a:prstGeom>
          <a:ln w="190500" cap="sq">
            <a:noFill/>
            <a:prstDash val="solid"/>
            <a:miter lim="800000"/>
          </a:ln>
          <a:effectLst>
            <a:outerShdw blurRad="44450" dist="27940" dir="5400000" algn="ctr">
              <a:srgbClr val="000000">
                <a:alpha val="32000"/>
              </a:srgbClr>
            </a:outerShdw>
          </a:effectLst>
          <a:scene3d>
            <a:camera prst="perspectiveRight"/>
            <a:lightRig rig="balanced" dir="t">
              <a:rot lat="0" lon="0" rev="8700000"/>
            </a:lightRig>
          </a:scene3d>
          <a:sp3d>
            <a:bevelT w="190500" h="38100" prst="coolSlant"/>
          </a:sp3d>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5085184"/>
            <a:ext cx="3888431" cy="2018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7" y="4965059"/>
            <a:ext cx="3846513" cy="2258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695432"/>
      </p:ext>
    </p:extLst>
  </p:cSld>
  <p:clrMapOvr>
    <a:masterClrMapping/>
  </p:clrMapOvr>
  <mc:AlternateContent xmlns:mc="http://schemas.openxmlformats.org/markup-compatibility/2006" xmlns:p14="http://schemas.microsoft.com/office/powerpoint/2010/main">
    <mc:Choice Requires="p14">
      <p:transition spd="slow" p14:dur="2000" advClick="0" advTm="1000">
        <p14:prism isContent="1"/>
        <p:sndAc>
          <p:stSnd>
            <p:snd r:embed="rId2" name="chimes.wav"/>
          </p:stSnd>
        </p:sndAc>
      </p:transition>
    </mc:Choice>
    <mc:Fallback xmlns="">
      <p:transition spd="slow" advClick="0" advTm="1000">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6588224" y="424650"/>
            <a:ext cx="1960057" cy="769435"/>
          </a:xfrm>
          <a:prstGeom prst="rect">
            <a:avLst/>
          </a:prstGeom>
        </p:spPr>
        <p:txBody>
          <a:bodyPr wrap="square" lIns="91433" tIns="45717" rIns="91433" bIns="45717">
            <a:spAutoFit/>
          </a:bodyPr>
          <a:lstStyle/>
          <a:p>
            <a:pPr algn="r" rtl="1"/>
            <a:r>
              <a:rPr lang="ar-DZ" sz="4400" b="1" dirty="0" smtClean="0">
                <a:solidFill>
                  <a:srgbClr val="002060"/>
                </a:solidFill>
                <a:cs typeface="DTP Naskh" pitchFamily="2" charset="-78"/>
              </a:rPr>
              <a:t>3-المصالح</a:t>
            </a:r>
            <a:endParaRPr lang="fr-FR" b="1" dirty="0">
              <a:solidFill>
                <a:srgbClr val="002060"/>
              </a:solidFill>
              <a:cs typeface="DTP Naskh" pitchFamily="2" charset="-78"/>
            </a:endParaRPr>
          </a:p>
        </p:txBody>
      </p:sp>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0493" y="986329"/>
            <a:ext cx="1824203" cy="24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ectangle 35"/>
          <p:cNvSpPr/>
          <p:nvPr/>
        </p:nvSpPr>
        <p:spPr>
          <a:xfrm>
            <a:off x="3851920" y="1160621"/>
            <a:ext cx="2736304" cy="646325"/>
          </a:xfrm>
          <a:prstGeom prst="rect">
            <a:avLst/>
          </a:prstGeom>
        </p:spPr>
        <p:txBody>
          <a:bodyPr wrap="square" lIns="91433" tIns="45717" rIns="91433" bIns="45717">
            <a:spAutoFit/>
          </a:bodyPr>
          <a:lstStyle/>
          <a:p>
            <a:pPr algn="ctr"/>
            <a:r>
              <a:rPr lang="ar-DZ" sz="3600" b="1" u="sng" dirty="0">
                <a:solidFill>
                  <a:srgbClr val="002060"/>
                </a:solidFill>
                <a:effectLst>
                  <a:outerShdw blurRad="38100" dist="38100" dir="2700000" algn="tl">
                    <a:srgbClr val="000000">
                      <a:alpha val="43137"/>
                    </a:srgbClr>
                  </a:outerShdw>
                </a:effectLst>
                <a:cs typeface="DTP Naskh" pitchFamily="2" charset="-78"/>
              </a:rPr>
              <a:t>مصلحة   التزويد</a:t>
            </a:r>
            <a:endParaRPr lang="fr-FR" sz="3600" b="1" u="sng" dirty="0">
              <a:solidFill>
                <a:srgbClr val="002060"/>
              </a:solidFill>
              <a:effectLst>
                <a:outerShdw blurRad="38100" dist="38100" dir="2700000" algn="tl">
                  <a:srgbClr val="000000">
                    <a:alpha val="43137"/>
                  </a:srgbClr>
                </a:outerShdw>
              </a:effectLst>
              <a:cs typeface="DTP Naskh" pitchFamily="2" charset="-78"/>
            </a:endParaRPr>
          </a:p>
        </p:txBody>
      </p:sp>
      <p:pic>
        <p:nvPicPr>
          <p:cNvPr id="615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6900" y="1337744"/>
            <a:ext cx="419077" cy="363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576293" y="1806946"/>
            <a:ext cx="8568952" cy="1508099"/>
          </a:xfrm>
          <a:prstGeom prst="rect">
            <a:avLst/>
          </a:prstGeom>
        </p:spPr>
        <p:txBody>
          <a:bodyPr wrap="square" lIns="91433" tIns="45717" rIns="91433" bIns="45717">
            <a:spAutoFit/>
          </a:bodyPr>
          <a:lstStyle/>
          <a:p>
            <a:pPr algn="just" rtl="1"/>
            <a:r>
              <a:rPr lang="ar-DZ" sz="2300" dirty="0" smtClean="0">
                <a:solidFill>
                  <a:srgbClr val="002060"/>
                </a:solidFill>
                <a:latin typeface="Arial" pitchFamily="34" charset="0"/>
                <a:cs typeface="Arial" pitchFamily="34" charset="0"/>
              </a:rPr>
              <a:t>           تعنى ببناء </a:t>
            </a:r>
            <a:r>
              <a:rPr lang="ar-DZ" sz="2300" dirty="0">
                <a:solidFill>
                  <a:srgbClr val="002060"/>
                </a:solidFill>
                <a:latin typeface="Arial" pitchFamily="34" charset="0"/>
                <a:cs typeface="Arial" pitchFamily="34" charset="0"/>
              </a:rPr>
              <a:t>وتنمية رصيد </a:t>
            </a:r>
            <a:r>
              <a:rPr lang="ar-DZ" sz="2300" dirty="0" smtClean="0">
                <a:solidFill>
                  <a:srgbClr val="002060"/>
                </a:solidFill>
                <a:latin typeface="Arial" pitchFamily="34" charset="0"/>
                <a:cs typeface="Arial" pitchFamily="34" charset="0"/>
              </a:rPr>
              <a:t>المكتبة، حسب </a:t>
            </a:r>
            <a:r>
              <a:rPr lang="ar-DZ" sz="2300" dirty="0">
                <a:solidFill>
                  <a:srgbClr val="002060"/>
                </a:solidFill>
                <a:latin typeface="Arial" pitchFamily="34" charset="0"/>
                <a:cs typeface="Arial" pitchFamily="34" charset="0"/>
              </a:rPr>
              <a:t>ميزانية تمنح من طرف الوزارة </a:t>
            </a:r>
            <a:r>
              <a:rPr lang="ar-DZ" sz="2300" dirty="0" smtClean="0">
                <a:solidFill>
                  <a:srgbClr val="002060"/>
                </a:solidFill>
                <a:latin typeface="Arial" pitchFamily="34" charset="0"/>
                <a:cs typeface="Arial" pitchFamily="34" charset="0"/>
              </a:rPr>
              <a:t>الوصية. </a:t>
            </a:r>
            <a:r>
              <a:rPr lang="ar-DZ" sz="2300" dirty="0">
                <a:solidFill>
                  <a:srgbClr val="002060"/>
                </a:solidFill>
                <a:latin typeface="Arial" pitchFamily="34" charset="0"/>
                <a:cs typeface="Arial" pitchFamily="34" charset="0"/>
              </a:rPr>
              <a:t>يكون اقتناء العناوين الجديدة من خلال القوائم البيبليوغرافية  التي تصدر من طرف دور النشر والمعرض الدولي السنوي </a:t>
            </a:r>
            <a:r>
              <a:rPr lang="ar-DZ" sz="2300" dirty="0" smtClean="0">
                <a:solidFill>
                  <a:srgbClr val="002060"/>
                </a:solidFill>
                <a:latin typeface="Arial" pitchFamily="34" charset="0"/>
                <a:cs typeface="Arial" pitchFamily="34" charset="0"/>
              </a:rPr>
              <a:t>للكتاب، كما تقوم المصلحة بعملية التبادل مع مكتبات أخرى بالإضافة إلى رصيد من الهدايا. </a:t>
            </a:r>
            <a:endParaRPr lang="fr-FR" sz="2300" dirty="0">
              <a:solidFill>
                <a:srgbClr val="002060"/>
              </a:solidFill>
              <a:latin typeface="Arial" pitchFamily="34" charset="0"/>
              <a:cs typeface="Arial" pitchFamily="34" charset="0"/>
            </a:endParaRPr>
          </a:p>
        </p:txBody>
      </p:sp>
      <p:pic>
        <p:nvPicPr>
          <p:cNvPr id="1028" name="Picture 4" descr="F:\bibliotheque\images (4).jpg"/>
          <p:cNvPicPr>
            <a:picLocks noChangeAspect="1" noChangeArrowheads="1"/>
          </p:cNvPicPr>
          <p:nvPr/>
        </p:nvPicPr>
        <p:blipFill>
          <a:blip r:embed="rId6" cstate="print">
            <a:extLst>
              <a:ext uri="{BEBA8EAE-BF5A-486C-A8C5-ECC9F3942E4B}">
                <a14:imgProps xmlns:a14="http://schemas.microsoft.com/office/drawing/2010/main">
                  <a14:imgLayer r:embed="rId7">
                    <a14:imgEffect>
                      <a14:colorTemperature colorTemp="53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20067" y="3140968"/>
            <a:ext cx="2024700" cy="30649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4" descr="F:\bibliotheque\images (4).jpg"/>
          <p:cNvPicPr>
            <a:picLocks noChangeAspect="1" noChangeArrowheads="1"/>
          </p:cNvPicPr>
          <p:nvPr/>
        </p:nvPicPr>
        <p:blipFill>
          <a:blip r:embed="rId6" cstate="print">
            <a:clrChange>
              <a:clrFrom>
                <a:srgbClr val="EDFFFF"/>
              </a:clrFrom>
              <a:clrTo>
                <a:srgbClr val="EDFFFF">
                  <a:alpha val="0"/>
                </a:srgbClr>
              </a:clrTo>
            </a:clrChange>
            <a:extLst>
              <a:ext uri="{BEBA8EAE-BF5A-486C-A8C5-ECC9F3942E4B}">
                <a14:imgProps xmlns:a14="http://schemas.microsoft.com/office/drawing/2010/main">
                  <a14:imgLayer r:embed="rId7">
                    <a14:imgEffect>
                      <a14:colorTemperature colorTemp="53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21331017">
            <a:off x="1560001" y="4145370"/>
            <a:ext cx="2024700" cy="21086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89973" y="3902949"/>
            <a:ext cx="5429249" cy="28983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0688212"/>
      </p:ext>
    </p:extLst>
  </p:cSld>
  <p:clrMapOvr>
    <a:masterClrMapping/>
  </p:clrMapOvr>
  <mc:AlternateContent xmlns:mc="http://schemas.openxmlformats.org/markup-compatibility/2006" xmlns:p14="http://schemas.microsoft.com/office/powerpoint/2010/main">
    <mc:Choice Requires="p14">
      <p:transition spd="slow" p14:dur="2000" advClick="0" advTm="1000">
        <p14:prism isContent="1"/>
        <p:sndAc>
          <p:stSnd>
            <p:snd r:embed="rId3" name="chimes.wav"/>
          </p:stSnd>
        </p:sndAc>
      </p:transition>
    </mc:Choice>
    <mc:Fallback xmlns="">
      <p:transition spd="slow" advClick="0" advTm="1000">
        <p:fade/>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9"/>
                                        </p:tgtEl>
                                        <p:attrNameLst>
                                          <p:attrName>style.visibility</p:attrName>
                                        </p:attrNameLst>
                                      </p:cBhvr>
                                      <p:to>
                                        <p:strVal val="visible"/>
                                      </p:to>
                                    </p:set>
                                    <p:animEffect transition="in" filter="fade">
                                      <p:cBhvr>
                                        <p:cTn id="12" dur="10"/>
                                        <p:tgtEl>
                                          <p:spTgt spid="6149"/>
                                        </p:tgtEl>
                                      </p:cBhvr>
                                    </p:animEffect>
                                    <p:anim calcmode="lin" valueType="num">
                                      <p:cBhvr>
                                        <p:cTn id="13" dur="10" fill="hold"/>
                                        <p:tgtEl>
                                          <p:spTgt spid="6149"/>
                                        </p:tgtEl>
                                        <p:attrNameLst>
                                          <p:attrName>ppt_x</p:attrName>
                                        </p:attrNameLst>
                                      </p:cBhvr>
                                      <p:tavLst>
                                        <p:tav tm="0">
                                          <p:val>
                                            <p:strVal val="#ppt_x"/>
                                          </p:val>
                                        </p:tav>
                                        <p:tav tm="100000">
                                          <p:val>
                                            <p:strVal val="#ppt_x"/>
                                          </p:val>
                                        </p:tav>
                                      </p:tavLst>
                                    </p:anim>
                                    <p:anim calcmode="lin" valueType="num">
                                      <p:cBhvr>
                                        <p:cTn id="14" dur="10" fill="hold"/>
                                        <p:tgtEl>
                                          <p:spTgt spid="614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6" presetClass="entr" presetSubtype="0" fill="hold" grpId="0" nodeType="clickEffect">
                                  <p:stCondLst>
                                    <p:cond delay="0"/>
                                  </p:stCondLst>
                                  <p:iterate type="lt">
                                    <p:tmPct val="10000"/>
                                  </p:iterate>
                                  <p:childTnLst>
                                    <p:set>
                                      <p:cBhvr>
                                        <p:cTn id="23" dur="1" fill="hold">
                                          <p:stCondLst>
                                            <p:cond delay="0"/>
                                          </p:stCondLst>
                                        </p:cTn>
                                        <p:tgtEl>
                                          <p:spTgt spid="37"/>
                                        </p:tgtEl>
                                        <p:attrNameLst>
                                          <p:attrName>style.visibility</p:attrName>
                                        </p:attrNameLst>
                                      </p:cBhvr>
                                      <p:to>
                                        <p:strVal val="visible"/>
                                      </p:to>
                                    </p:set>
                                    <p:anim by="(-#ppt_w*2)" calcmode="lin" valueType="num">
                                      <p:cBhvr rctx="PPT">
                                        <p:cTn id="24" dur="500" autoRev="1" fill="hold">
                                          <p:stCondLst>
                                            <p:cond delay="0"/>
                                          </p:stCondLst>
                                        </p:cTn>
                                        <p:tgtEl>
                                          <p:spTgt spid="37"/>
                                        </p:tgtEl>
                                        <p:attrNameLst>
                                          <p:attrName>ppt_w</p:attrName>
                                        </p:attrNameLst>
                                      </p:cBhvr>
                                    </p:anim>
                                    <p:anim by="(#ppt_w*0.50)" calcmode="lin" valueType="num">
                                      <p:cBhvr>
                                        <p:cTn id="25" dur="500" decel="50000" autoRev="1" fill="hold">
                                          <p:stCondLst>
                                            <p:cond delay="0"/>
                                          </p:stCondLst>
                                        </p:cTn>
                                        <p:tgtEl>
                                          <p:spTgt spid="37"/>
                                        </p:tgtEl>
                                        <p:attrNameLst>
                                          <p:attrName>ppt_x</p:attrName>
                                        </p:attrNameLst>
                                      </p:cBhvr>
                                    </p:anim>
                                    <p:anim from="(-#ppt_h/2)" to="(#ppt_y)" calcmode="lin" valueType="num">
                                      <p:cBhvr>
                                        <p:cTn id="26" dur="1000" fill="hold">
                                          <p:stCondLst>
                                            <p:cond delay="0"/>
                                          </p:stCondLst>
                                        </p:cTn>
                                        <p:tgtEl>
                                          <p:spTgt spid="37"/>
                                        </p:tgtEl>
                                        <p:attrNameLst>
                                          <p:attrName>ppt_y</p:attrName>
                                        </p:attrNameLst>
                                      </p:cBhvr>
                                    </p:anim>
                                    <p:animRot by="21600000">
                                      <p:cBhvr>
                                        <p:cTn id="27" dur="1000" fill="hold">
                                          <p:stCondLst>
                                            <p:cond delay="0"/>
                                          </p:stCondLst>
                                        </p:cTn>
                                        <p:tgtEl>
                                          <p:spTgt spid="37"/>
                                        </p:tgtEl>
                                        <p:attrNameLst>
                                          <p:attrName>r</p:attrName>
                                        </p:attrNameLst>
                                      </p:cBhvr>
                                    </p:animRot>
                                  </p:childTnLst>
                                </p:cTn>
                              </p:par>
                              <p:par>
                                <p:cTn id="28" presetID="42" presetClass="entr" presetSubtype="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fade">
                                      <p:cBhvr>
                                        <p:cTn id="30" dur="1000"/>
                                        <p:tgtEl>
                                          <p:spTgt spid="1028"/>
                                        </p:tgtEl>
                                      </p:cBhvr>
                                    </p:animEffect>
                                    <p:anim calcmode="lin" valueType="num">
                                      <p:cBhvr>
                                        <p:cTn id="31" dur="1000" fill="hold"/>
                                        <p:tgtEl>
                                          <p:spTgt spid="1028"/>
                                        </p:tgtEl>
                                        <p:attrNameLst>
                                          <p:attrName>ppt_x</p:attrName>
                                        </p:attrNameLst>
                                      </p:cBhvr>
                                      <p:tavLst>
                                        <p:tav tm="0">
                                          <p:val>
                                            <p:strVal val="#ppt_x"/>
                                          </p:val>
                                        </p:tav>
                                        <p:tav tm="100000">
                                          <p:val>
                                            <p:strVal val="#ppt_x"/>
                                          </p:val>
                                        </p:tav>
                                      </p:tavLst>
                                    </p:anim>
                                    <p:anim calcmode="lin" valueType="num">
                                      <p:cBhvr>
                                        <p:cTn id="32" dur="1000" fill="hold"/>
                                        <p:tgtEl>
                                          <p:spTgt spid="102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duotone>
              <a:prstClr val="black"/>
              <a:srgbClr val="FF5050">
                <a:tint val="45000"/>
                <a:satMod val="400000"/>
              </a:srgbClr>
            </a:duotone>
            <a:extLst>
              <a:ext uri="{BEBA8EAE-BF5A-486C-A8C5-ECC9F3942E4B}">
                <a14:imgProps xmlns:a14="http://schemas.microsoft.com/office/drawing/2010/main">
                  <a14:imgLayer r:embed="rId4">
                    <a14:imgEffect>
                      <a14:artisticTexturizer/>
                    </a14:imgEffect>
                    <a14:imgEffect>
                      <a14:saturation sat="97000"/>
                    </a14:imgEffect>
                  </a14:imgLayer>
                </a14:imgProps>
              </a:ext>
              <a:ext uri="{28A0092B-C50C-407E-A947-70E740481C1C}">
                <a14:useLocalDpi xmlns:a14="http://schemas.microsoft.com/office/drawing/2010/main" val="0"/>
              </a:ext>
            </a:extLst>
          </a:blip>
          <a:srcRect/>
          <a:stretch>
            <a:fillRect/>
          </a:stretch>
        </p:blipFill>
        <p:spPr bwMode="auto">
          <a:xfrm>
            <a:off x="189290" y="3988481"/>
            <a:ext cx="1731433" cy="937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92092" y="404332"/>
            <a:ext cx="4320479" cy="584769"/>
          </a:xfrm>
          <a:prstGeom prst="rect">
            <a:avLst/>
          </a:prstGeom>
        </p:spPr>
        <p:txBody>
          <a:bodyPr wrap="square" lIns="91433" tIns="45717" rIns="91433" bIns="45717">
            <a:spAutoFit/>
          </a:bodyPr>
          <a:lstStyle/>
          <a:p>
            <a:pPr algn="ctr"/>
            <a:r>
              <a:rPr lang="ar-DZ" sz="3200" b="1" u="sng" dirty="0">
                <a:solidFill>
                  <a:srgbClr val="002060"/>
                </a:solidFill>
                <a:effectLst>
                  <a:outerShdw blurRad="38100" dist="38100" dir="2700000" algn="tl">
                    <a:srgbClr val="000000">
                      <a:alpha val="43137"/>
                    </a:srgbClr>
                  </a:outerShdw>
                </a:effectLst>
                <a:cs typeface="DTP Naskh" pitchFamily="2" charset="-78"/>
              </a:rPr>
              <a:t>مصلحة  العمل  الفني</a:t>
            </a:r>
            <a:endParaRPr lang="fr-FR" sz="3200" b="1" u="sng" dirty="0">
              <a:solidFill>
                <a:srgbClr val="002060"/>
              </a:solidFill>
              <a:effectLst>
                <a:outerShdw blurRad="38100" dist="38100" dir="2700000" algn="tl">
                  <a:srgbClr val="000000">
                    <a:alpha val="43137"/>
                  </a:srgbClr>
                </a:outerShdw>
              </a:effectLst>
              <a:cs typeface="DTP Naskh" pitchFamily="2" charset="-78"/>
            </a:endParaRPr>
          </a:p>
        </p:txBody>
      </p:sp>
      <p:sp>
        <p:nvSpPr>
          <p:cNvPr id="5" name="Rectangle 4"/>
          <p:cNvSpPr/>
          <p:nvPr/>
        </p:nvSpPr>
        <p:spPr>
          <a:xfrm>
            <a:off x="189290" y="626642"/>
            <a:ext cx="8723281" cy="5262973"/>
          </a:xfrm>
          <a:prstGeom prst="rect">
            <a:avLst/>
          </a:prstGeom>
        </p:spPr>
        <p:txBody>
          <a:bodyPr wrap="square" lIns="91433" tIns="45717" rIns="91433" bIns="45717">
            <a:spAutoFit/>
          </a:bodyPr>
          <a:lstStyle/>
          <a:p>
            <a:pPr algn="just" rtl="1"/>
            <a:endParaRPr lang="ar-DZ" sz="2200" dirty="0"/>
          </a:p>
          <a:p>
            <a:pPr algn="just" rtl="1"/>
            <a:r>
              <a:rPr lang="ar-DZ" sz="2200" dirty="0">
                <a:latin typeface="Arial" pitchFamily="34" charset="0"/>
                <a:cs typeface="Arial" pitchFamily="34" charset="0"/>
              </a:rPr>
              <a:t>     </a:t>
            </a:r>
            <a:r>
              <a:rPr lang="ar-DZ" sz="2200" dirty="0" smtClean="0">
                <a:latin typeface="Arial" pitchFamily="34" charset="0"/>
                <a:cs typeface="Arial" pitchFamily="34" charset="0"/>
              </a:rPr>
              <a:t>  </a:t>
            </a:r>
            <a:r>
              <a:rPr lang="ar-DZ" b="1" dirty="0">
                <a:solidFill>
                  <a:srgbClr val="002060"/>
                </a:solidFill>
                <a:latin typeface="Arial" pitchFamily="34" charset="0"/>
                <a:cs typeface="Arial" pitchFamily="34" charset="0"/>
              </a:rPr>
              <a:t>تجسد هذه المصلحة  فرعين هامين  في المعالجة  العلمية لأوعية  المعلومات:        </a:t>
            </a:r>
          </a:p>
          <a:p>
            <a:pPr algn="just" rtl="1"/>
            <a:r>
              <a:rPr lang="ar-DZ" b="1" dirty="0" smtClean="0">
                <a:solidFill>
                  <a:srgbClr val="002060"/>
                </a:solidFill>
                <a:latin typeface="Arial" pitchFamily="34" charset="0"/>
                <a:cs typeface="Arial" pitchFamily="34" charset="0"/>
              </a:rPr>
              <a:t>              </a:t>
            </a:r>
            <a:r>
              <a:rPr lang="ar-DZ" b="1" u="sng" dirty="0" smtClean="0">
                <a:solidFill>
                  <a:srgbClr val="002060"/>
                </a:solidFill>
                <a:latin typeface="Arial" pitchFamily="34" charset="0"/>
                <a:cs typeface="Arial" pitchFamily="34" charset="0"/>
              </a:rPr>
              <a:t>التصنيف</a:t>
            </a:r>
            <a:r>
              <a:rPr lang="ar-DZ" b="1" dirty="0">
                <a:solidFill>
                  <a:srgbClr val="002060"/>
                </a:solidFill>
                <a:latin typeface="Arial" pitchFamily="34" charset="0"/>
                <a:cs typeface="Arial" pitchFamily="34" charset="0"/>
              </a:rPr>
              <a:t>: يعتبر أحد </a:t>
            </a:r>
            <a:r>
              <a:rPr lang="ar-DZ" b="1" dirty="0" smtClean="0">
                <a:solidFill>
                  <a:srgbClr val="002060"/>
                </a:solidFill>
                <a:latin typeface="Arial" pitchFamily="34" charset="0"/>
                <a:cs typeface="Arial" pitchFamily="34" charset="0"/>
              </a:rPr>
              <a:t>المرتكزات </a:t>
            </a:r>
            <a:r>
              <a:rPr lang="ar-DZ" b="1" dirty="0">
                <a:solidFill>
                  <a:srgbClr val="002060"/>
                </a:solidFill>
                <a:latin typeface="Arial" pitchFamily="34" charset="0"/>
                <a:cs typeface="Arial" pitchFamily="34" charset="0"/>
              </a:rPr>
              <a:t>الأساسية </a:t>
            </a:r>
            <a:r>
              <a:rPr lang="ar-DZ" b="1" dirty="0" smtClean="0">
                <a:solidFill>
                  <a:srgbClr val="002060"/>
                </a:solidFill>
                <a:latin typeface="Arial" pitchFamily="34" charset="0"/>
                <a:cs typeface="Arial" pitchFamily="34" charset="0"/>
              </a:rPr>
              <a:t>في </a:t>
            </a:r>
            <a:r>
              <a:rPr lang="ar-DZ" b="1" dirty="0">
                <a:solidFill>
                  <a:srgbClr val="002060"/>
                </a:solidFill>
                <a:latin typeface="Arial" pitchFamily="34" charset="0"/>
                <a:cs typeface="Arial" pitchFamily="34" charset="0"/>
              </a:rPr>
              <a:t>عملية تنظيم المكتبات وهو في الوقت نفسه أحد العمليات المحورية في دائرة العمل العلمي. وقد اختارت مكتبة "د. أحمد عروة" المركزية التي تضم أجود وأهم ما ألف في العلوم الإنسانية تصنيف ديوي </a:t>
            </a:r>
            <a:r>
              <a:rPr lang="ar-DZ" b="1" dirty="0" smtClean="0">
                <a:solidFill>
                  <a:srgbClr val="002060"/>
                </a:solidFill>
                <a:latin typeface="Arial" pitchFamily="34" charset="0"/>
                <a:cs typeface="Arial" pitchFamily="34" charset="0"/>
              </a:rPr>
              <a:t>العشري؛ اختير </a:t>
            </a:r>
            <a:r>
              <a:rPr lang="ar-DZ" b="1" dirty="0">
                <a:solidFill>
                  <a:srgbClr val="002060"/>
                </a:solidFill>
                <a:latin typeface="Arial" pitchFamily="34" charset="0"/>
                <a:cs typeface="Arial" pitchFamily="34" charset="0"/>
              </a:rPr>
              <a:t>هذا التصنيف لكونه </a:t>
            </a:r>
            <a:r>
              <a:rPr lang="ar-DZ" b="1" dirty="0" smtClean="0">
                <a:solidFill>
                  <a:srgbClr val="002060"/>
                </a:solidFill>
                <a:latin typeface="Arial" pitchFamily="34" charset="0"/>
                <a:cs typeface="Arial" pitchFamily="34" charset="0"/>
              </a:rPr>
              <a:t>موسوعيا مرنا؛ </a:t>
            </a:r>
            <a:r>
              <a:rPr lang="ar-DZ" b="1" dirty="0">
                <a:solidFill>
                  <a:srgbClr val="002060"/>
                </a:solidFill>
                <a:latin typeface="Arial" pitchFamily="34" charset="0"/>
                <a:cs typeface="Arial" pitchFamily="34" charset="0"/>
              </a:rPr>
              <a:t>يصنف التخصصات  بشكل هرمي من العام إلى الخاص وهو عالمي استخدم في أكثر من 135 دولة وترجم إلى 30 لغة.</a:t>
            </a:r>
          </a:p>
          <a:p>
            <a:pPr algn="r" rtl="1"/>
            <a:r>
              <a:rPr lang="ar-DZ" b="1" dirty="0" smtClean="0">
                <a:solidFill>
                  <a:srgbClr val="002060"/>
                </a:solidFill>
                <a:latin typeface="Arial" pitchFamily="34" charset="0"/>
                <a:cs typeface="Arial" pitchFamily="34" charset="0"/>
              </a:rPr>
              <a:t>            </a:t>
            </a:r>
            <a:r>
              <a:rPr lang="fr-FR" b="1" dirty="0" smtClean="0">
                <a:solidFill>
                  <a:srgbClr val="002060"/>
                </a:solidFill>
                <a:latin typeface="Arial" pitchFamily="34" charset="0"/>
                <a:cs typeface="Arial" pitchFamily="34" charset="0"/>
              </a:rPr>
              <a:t> </a:t>
            </a:r>
            <a:r>
              <a:rPr lang="ar-DZ" b="1" u="sng" dirty="0" smtClean="0">
                <a:solidFill>
                  <a:srgbClr val="002060"/>
                </a:solidFill>
                <a:latin typeface="Arial" pitchFamily="34" charset="0"/>
                <a:cs typeface="Arial" pitchFamily="34" charset="0"/>
              </a:rPr>
              <a:t>الفهرسة </a:t>
            </a:r>
            <a:r>
              <a:rPr lang="ar-DZ" b="1" dirty="0" smtClean="0">
                <a:solidFill>
                  <a:srgbClr val="002060"/>
                </a:solidFill>
                <a:latin typeface="Arial" pitchFamily="34" charset="0"/>
                <a:cs typeface="Arial" pitchFamily="34" charset="0"/>
              </a:rPr>
              <a:t>: هي عملية الإعداد الفني لأوعية ومصادر المعلومات، من كتب ودوريات ومخطوطات، مواد سمعية وبصرية،...الخ، الهدف منها تقديم بيانات وصفية ببليوغرافية للوعاء كالمدخل، العنوان، بيانات الطبعة، بيانات النشر والتوريق وغيرها، وتقديمها بشكل موصوف ومنظم للدارسين والباحثين، حيث  تخضع هذه العملية لمقاييس دولية في الوصف المادي لبيانات وعاء المعلومات حسب قواعد  الوصف البيبليوغرافي الدولي، وتتم هذه العملية بمكتبة د. «أحمد عروة» بصفة آلية، وذلك بالاعتماد على النظام المقنن لتسيير المكتبات</a:t>
            </a:r>
            <a:r>
              <a:rPr lang="fr-FR" b="1" dirty="0" smtClean="0">
                <a:solidFill>
                  <a:srgbClr val="002060"/>
                </a:solidFill>
                <a:latin typeface="Arial" pitchFamily="34" charset="0"/>
                <a:cs typeface="Arial" pitchFamily="34" charset="0"/>
              </a:rPr>
              <a:t>’</a:t>
            </a:r>
            <a:r>
              <a:rPr lang="ar-DZ" b="1" dirty="0" smtClean="0">
                <a:solidFill>
                  <a:srgbClr val="002060"/>
                </a:solidFill>
                <a:latin typeface="Arial" pitchFamily="34" charset="0"/>
                <a:cs typeface="Arial" pitchFamily="34" charset="0"/>
              </a:rPr>
              <a:t> </a:t>
            </a:r>
            <a:r>
              <a:rPr lang="fr-FR" b="1" dirty="0" smtClean="0">
                <a:solidFill>
                  <a:srgbClr val="002060"/>
                </a:solidFill>
                <a:latin typeface="Arial" pitchFamily="34" charset="0"/>
                <a:cs typeface="Arial" pitchFamily="34" charset="0"/>
              </a:rPr>
              <a:t>‘</a:t>
            </a:r>
            <a:r>
              <a:rPr lang="fr-FR" b="1" dirty="0" err="1" smtClean="0">
                <a:solidFill>
                  <a:srgbClr val="002060"/>
                </a:solidFill>
                <a:latin typeface="Arial" pitchFamily="34" charset="0"/>
                <a:cs typeface="Arial" pitchFamily="34" charset="0"/>
              </a:rPr>
              <a:t>Syngeb</a:t>
            </a:r>
            <a:endParaRPr lang="ar-DZ" b="1" dirty="0" smtClean="0">
              <a:solidFill>
                <a:srgbClr val="002060"/>
              </a:solidFill>
              <a:latin typeface="Arial" pitchFamily="34" charset="0"/>
              <a:cs typeface="Arial" pitchFamily="34" charset="0"/>
            </a:endParaRPr>
          </a:p>
          <a:p>
            <a:pPr algn="just" rtl="1"/>
            <a:r>
              <a:rPr lang="ar-DZ" b="1" dirty="0" smtClean="0">
                <a:solidFill>
                  <a:srgbClr val="002060"/>
                </a:solidFill>
                <a:latin typeface="Arial" pitchFamily="34" charset="0"/>
                <a:cs typeface="Arial" pitchFamily="34" charset="0"/>
              </a:rPr>
              <a:t>          - </a:t>
            </a:r>
            <a:r>
              <a:rPr lang="ar-DZ" b="1" u="sng" dirty="0" smtClean="0">
                <a:solidFill>
                  <a:srgbClr val="002060"/>
                </a:solidFill>
                <a:latin typeface="Arial" pitchFamily="34" charset="0"/>
                <a:cs typeface="Arial" pitchFamily="34" charset="0"/>
              </a:rPr>
              <a:t>التكشيف</a:t>
            </a:r>
            <a:r>
              <a:rPr lang="ar-DZ" b="1" dirty="0" smtClean="0">
                <a:solidFill>
                  <a:srgbClr val="002060"/>
                </a:solidFill>
                <a:latin typeface="Arial" pitchFamily="34" charset="0"/>
                <a:cs typeface="Arial" pitchFamily="34" charset="0"/>
              </a:rPr>
              <a:t>: يتكون بصورة أساسية من ثلاث مراحل أساسية : </a:t>
            </a:r>
          </a:p>
          <a:p>
            <a:pPr algn="just" rtl="1"/>
            <a:r>
              <a:rPr lang="ar-DZ" b="1" dirty="0">
                <a:solidFill>
                  <a:srgbClr val="002060"/>
                </a:solidFill>
                <a:latin typeface="Arial" pitchFamily="34" charset="0"/>
                <a:cs typeface="Arial" pitchFamily="34" charset="0"/>
              </a:rPr>
              <a:t> </a:t>
            </a:r>
            <a:r>
              <a:rPr lang="ar-DZ" b="1" dirty="0" smtClean="0">
                <a:solidFill>
                  <a:srgbClr val="002060"/>
                </a:solidFill>
                <a:latin typeface="Arial" pitchFamily="34" charset="0"/>
                <a:cs typeface="Arial" pitchFamily="34" charset="0"/>
              </a:rPr>
              <a:t>                       * فحص الوثيقة وتقرير محتواها الموضوعي.</a:t>
            </a:r>
          </a:p>
          <a:p>
            <a:pPr algn="just" rtl="1"/>
            <a:r>
              <a:rPr lang="ar-DZ" b="1" dirty="0">
                <a:solidFill>
                  <a:srgbClr val="002060"/>
                </a:solidFill>
                <a:latin typeface="Arial" pitchFamily="34" charset="0"/>
                <a:cs typeface="Arial" pitchFamily="34" charset="0"/>
              </a:rPr>
              <a:t> </a:t>
            </a:r>
            <a:r>
              <a:rPr lang="ar-DZ" b="1" dirty="0" smtClean="0">
                <a:solidFill>
                  <a:srgbClr val="002060"/>
                </a:solidFill>
                <a:latin typeface="Arial" pitchFamily="34" charset="0"/>
                <a:cs typeface="Arial" pitchFamily="34" charset="0"/>
              </a:rPr>
              <a:t>                       * تحديد المفاهيم الرئيسية الموجودة في الموضوع.</a:t>
            </a:r>
          </a:p>
          <a:p>
            <a:pPr algn="just" rtl="1"/>
            <a:r>
              <a:rPr lang="ar-DZ" b="1" dirty="0">
                <a:solidFill>
                  <a:srgbClr val="002060"/>
                </a:solidFill>
                <a:latin typeface="Arial" pitchFamily="34" charset="0"/>
                <a:cs typeface="Arial" pitchFamily="34" charset="0"/>
              </a:rPr>
              <a:t> </a:t>
            </a:r>
            <a:r>
              <a:rPr lang="ar-DZ" b="1" dirty="0" smtClean="0">
                <a:solidFill>
                  <a:srgbClr val="002060"/>
                </a:solidFill>
                <a:latin typeface="Arial" pitchFamily="34" charset="0"/>
                <a:cs typeface="Arial" pitchFamily="34" charset="0"/>
              </a:rPr>
              <a:t>                       * </a:t>
            </a:r>
            <a:r>
              <a:rPr lang="ar-DZ" b="1" dirty="0" err="1" smtClean="0">
                <a:solidFill>
                  <a:srgbClr val="002060"/>
                </a:solidFill>
                <a:latin typeface="Arial" pitchFamily="34" charset="0"/>
                <a:cs typeface="Arial" pitchFamily="34" charset="0"/>
              </a:rPr>
              <a:t>التعبيرعن</a:t>
            </a:r>
            <a:r>
              <a:rPr lang="ar-DZ" b="1" dirty="0">
                <a:solidFill>
                  <a:srgbClr val="002060"/>
                </a:solidFill>
                <a:latin typeface="Arial" pitchFamily="34" charset="0"/>
                <a:cs typeface="Arial" pitchFamily="34" charset="0"/>
              </a:rPr>
              <a:t> </a:t>
            </a:r>
            <a:r>
              <a:rPr lang="ar-DZ" b="1" dirty="0" smtClean="0">
                <a:solidFill>
                  <a:srgbClr val="002060"/>
                </a:solidFill>
                <a:latin typeface="Arial" pitchFamily="34" charset="0"/>
                <a:cs typeface="Arial" pitchFamily="34" charset="0"/>
              </a:rPr>
              <a:t>هذه المفاهيم بمصطلحات لغة التكشيف، ومن ثم ترتيبها بطريقة تضمن القوة في الإجابة على استفسارات المستفيدين والحصول على جميع الوثائق المناسبة للإجابة على أسئلتهم.</a:t>
            </a:r>
          </a:p>
          <a:p>
            <a:pPr algn="just" rtl="1"/>
            <a:r>
              <a:rPr lang="ar-DZ" b="1" dirty="0">
                <a:solidFill>
                  <a:srgbClr val="002060"/>
                </a:solidFill>
                <a:latin typeface="Arial" pitchFamily="34" charset="0"/>
                <a:cs typeface="Arial" pitchFamily="34" charset="0"/>
              </a:rPr>
              <a:t> </a:t>
            </a:r>
            <a:r>
              <a:rPr lang="ar-DZ" b="1" dirty="0" smtClean="0">
                <a:solidFill>
                  <a:srgbClr val="002060"/>
                </a:solidFill>
                <a:latin typeface="Arial" pitchFamily="34" charset="0"/>
                <a:cs typeface="Arial" pitchFamily="34" charset="0"/>
              </a:rPr>
              <a:t>           </a:t>
            </a:r>
            <a:endParaRPr lang="ar-DZ" b="1" dirty="0">
              <a:solidFill>
                <a:srgbClr val="002060"/>
              </a:solidFill>
              <a:latin typeface="Arial" pitchFamily="34" charset="0"/>
              <a:cs typeface="Arial" pitchFamily="34" charset="0"/>
            </a:endParaRPr>
          </a:p>
          <a:p>
            <a:pPr algn="just" rtl="1"/>
            <a:r>
              <a:rPr lang="ar-DZ" sz="2200" dirty="0" smtClean="0">
                <a:solidFill>
                  <a:srgbClr val="002060"/>
                </a:solidFill>
                <a:latin typeface="Arial" pitchFamily="34" charset="0"/>
                <a:cs typeface="Arial" pitchFamily="34" charset="0"/>
              </a:rPr>
              <a:t>    </a:t>
            </a:r>
            <a:endParaRPr lang="fr-FR" sz="2200" dirty="0">
              <a:solidFill>
                <a:srgbClr val="002060"/>
              </a:solidFill>
              <a:latin typeface="Arial" pitchFamily="34" charset="0"/>
              <a:cs typeface="Arial" pitchFamily="34" charset="0"/>
            </a:endParaRPr>
          </a:p>
        </p:txBody>
      </p:sp>
      <p:sp>
        <p:nvSpPr>
          <p:cNvPr id="2" name="ZoneTexte 1"/>
          <p:cNvSpPr txBox="1"/>
          <p:nvPr/>
        </p:nvSpPr>
        <p:spPr>
          <a:xfrm rot="957804">
            <a:off x="229013" y="4195385"/>
            <a:ext cx="1671301" cy="523214"/>
          </a:xfrm>
          <a:prstGeom prst="rect">
            <a:avLst/>
          </a:prstGeom>
          <a:noFill/>
        </p:spPr>
        <p:txBody>
          <a:bodyPr wrap="square" lIns="91433" tIns="45717" rIns="91433" bIns="45717" rtlCol="0">
            <a:spAutoFit/>
          </a:bodyPr>
          <a:lstStyle/>
          <a:p>
            <a:r>
              <a:rPr lang="fr-FR" sz="1200" dirty="0">
                <a:solidFill>
                  <a:srgbClr val="003366"/>
                </a:solidFill>
              </a:rPr>
              <a:t> </a:t>
            </a:r>
            <a:r>
              <a:rPr lang="fr-FR" sz="1400" b="1" dirty="0">
                <a:solidFill>
                  <a:srgbClr val="003366"/>
                </a:solidFill>
              </a:rPr>
              <a:t>Classification  </a:t>
            </a:r>
          </a:p>
          <a:p>
            <a:pPr algn="ctr"/>
            <a:r>
              <a:rPr lang="fr-FR" sz="1400" b="1" dirty="0">
                <a:solidFill>
                  <a:srgbClr val="003366"/>
                </a:solidFill>
              </a:rPr>
              <a:t>Dewey</a:t>
            </a:r>
          </a:p>
        </p:txBody>
      </p:sp>
      <p:pic>
        <p:nvPicPr>
          <p:cNvPr id="9" name="Picture 2"/>
          <p:cNvPicPr>
            <a:picLocks noChangeAspect="1" noChangeArrowheads="1"/>
          </p:cNvPicPr>
          <p:nvPr/>
        </p:nvPicPr>
        <p:blipFill>
          <a:blip r:embed="rId3" cstate="print">
            <a:duotone>
              <a:prstClr val="black"/>
              <a:srgbClr val="FF9E82">
                <a:tint val="45000"/>
                <a:satMod val="400000"/>
              </a:srgbClr>
            </a:duotone>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4133213" y="5472258"/>
            <a:ext cx="1693821" cy="1161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cstate="print">
            <a:clrChange>
              <a:clrFrom>
                <a:srgbClr val="A8A8A8"/>
              </a:clrFrom>
              <a:clrTo>
                <a:srgbClr val="A8A8A8">
                  <a:alpha val="0"/>
                </a:srgbClr>
              </a:clrTo>
            </a:clrChange>
            <a:duotone>
              <a:prstClr val="black"/>
              <a:srgbClr val="DAB68B">
                <a:tint val="45000"/>
                <a:satMod val="400000"/>
              </a:srgbClr>
            </a:duotone>
            <a:extLst>
              <a:ext uri="{BEBA8EAE-BF5A-486C-A8C5-ECC9F3942E4B}">
                <a14:imgProps xmlns:a14="http://schemas.microsoft.com/office/drawing/2010/main">
                  <a14:imgLayer r:embed="rId4">
                    <a14:imgEffect>
                      <a14:artisticTexturizer/>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827034" y="5655859"/>
            <a:ext cx="1356680" cy="103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5899536" y="6026284"/>
            <a:ext cx="1211675" cy="338548"/>
          </a:xfrm>
          <a:prstGeom prst="rect">
            <a:avLst/>
          </a:prstGeom>
          <a:noFill/>
        </p:spPr>
        <p:txBody>
          <a:bodyPr wrap="square" lIns="91433" tIns="45717" rIns="91433" bIns="45717" rtlCol="0">
            <a:spAutoFit/>
          </a:bodyPr>
          <a:lstStyle/>
          <a:p>
            <a:r>
              <a:rPr lang="fr-FR" sz="1600" b="1" dirty="0">
                <a:solidFill>
                  <a:srgbClr val="003366"/>
                </a:solidFill>
              </a:rPr>
              <a:t>AFNOR</a:t>
            </a:r>
          </a:p>
        </p:txBody>
      </p:sp>
      <p:sp>
        <p:nvSpPr>
          <p:cNvPr id="8" name="ZoneTexte 7"/>
          <p:cNvSpPr txBox="1"/>
          <p:nvPr/>
        </p:nvSpPr>
        <p:spPr>
          <a:xfrm rot="1009922">
            <a:off x="4254658" y="5876449"/>
            <a:ext cx="1360442" cy="307771"/>
          </a:xfrm>
          <a:prstGeom prst="rect">
            <a:avLst/>
          </a:prstGeom>
          <a:noFill/>
        </p:spPr>
        <p:txBody>
          <a:bodyPr wrap="square" lIns="91433" tIns="45717" rIns="91433" bIns="45717" rtlCol="0">
            <a:spAutoFit/>
          </a:bodyPr>
          <a:lstStyle/>
          <a:p>
            <a:r>
              <a:rPr lang="fr-FR" sz="1400" b="1" dirty="0">
                <a:solidFill>
                  <a:srgbClr val="003366"/>
                </a:solidFill>
              </a:rPr>
              <a:t>catalogage</a:t>
            </a:r>
          </a:p>
        </p:txBody>
      </p:sp>
      <p:pic>
        <p:nvPicPr>
          <p:cNvPr id="17" name="Picture 2"/>
          <p:cNvPicPr>
            <a:picLocks noChangeAspect="1" noChangeArrowheads="1"/>
          </p:cNvPicPr>
          <p:nvPr/>
        </p:nvPicPr>
        <p:blipFill>
          <a:blip r:embed="rId5" cstate="print">
            <a:clrChange>
              <a:clrFrom>
                <a:srgbClr val="A8A8A8"/>
              </a:clrFrom>
              <a:clrTo>
                <a:srgbClr val="A8A8A8">
                  <a:alpha val="0"/>
                </a:srgbClr>
              </a:clrTo>
            </a:clrChange>
            <a:duotone>
              <a:prstClr val="black"/>
              <a:srgbClr val="BFA1A1">
                <a:tint val="45000"/>
                <a:satMod val="400000"/>
              </a:srgbClr>
            </a:duotone>
            <a:extLst>
              <a:ext uri="{BEBA8EAE-BF5A-486C-A8C5-ECC9F3942E4B}">
                <a14:imgProps xmlns:a14="http://schemas.microsoft.com/office/drawing/2010/main">
                  <a14:imgLayer r:embed="rId4">
                    <a14:imgEffect>
                      <a14:artisticTexturizer/>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448925" y="5816352"/>
            <a:ext cx="1249373" cy="794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ZoneTexte 10"/>
          <p:cNvSpPr txBox="1"/>
          <p:nvPr/>
        </p:nvSpPr>
        <p:spPr>
          <a:xfrm>
            <a:off x="7596334" y="6053239"/>
            <a:ext cx="864097" cy="338548"/>
          </a:xfrm>
          <a:prstGeom prst="rect">
            <a:avLst/>
          </a:prstGeom>
          <a:noFill/>
        </p:spPr>
        <p:txBody>
          <a:bodyPr wrap="square" lIns="91433" tIns="45717" rIns="91433" bIns="45717" rtlCol="0">
            <a:spAutoFit/>
          </a:bodyPr>
          <a:lstStyle/>
          <a:p>
            <a:r>
              <a:rPr lang="fr-FR" sz="1600" b="1" dirty="0">
                <a:solidFill>
                  <a:srgbClr val="003366"/>
                </a:solidFill>
              </a:rPr>
              <a:t>ISBD</a:t>
            </a:r>
          </a:p>
        </p:txBody>
      </p:sp>
      <p:sp>
        <p:nvSpPr>
          <p:cNvPr id="21" name="Étoile à 5 branches 20"/>
          <p:cNvSpPr/>
          <p:nvPr/>
        </p:nvSpPr>
        <p:spPr>
          <a:xfrm flipV="1">
            <a:off x="8155844" y="2466867"/>
            <a:ext cx="208109" cy="252028"/>
          </a:xfrm>
          <a:prstGeom prst="star5">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a:endParaRPr lang="fr-FR" dirty="0"/>
          </a:p>
        </p:txBody>
      </p:sp>
      <p:sp>
        <p:nvSpPr>
          <p:cNvPr id="22" name="Étoile à 5 branches 21"/>
          <p:cNvSpPr/>
          <p:nvPr/>
        </p:nvSpPr>
        <p:spPr>
          <a:xfrm flipV="1">
            <a:off x="7999754" y="1340768"/>
            <a:ext cx="260145" cy="310166"/>
          </a:xfrm>
          <a:prstGeom prst="star5">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a:endParaRPr lang="fr-FR" dirty="0"/>
          </a:p>
        </p:txBody>
      </p:sp>
      <p:pic>
        <p:nvPicPr>
          <p:cNvPr id="1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99754" y="592085"/>
            <a:ext cx="419077" cy="363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Étoile à 5 branches 18"/>
          <p:cNvSpPr/>
          <p:nvPr/>
        </p:nvSpPr>
        <p:spPr>
          <a:xfrm flipV="1">
            <a:off x="8259898" y="3862467"/>
            <a:ext cx="208109" cy="252028"/>
          </a:xfrm>
          <a:prstGeom prst="star5">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a:endParaRPr lang="fr-FR" dirty="0"/>
          </a:p>
        </p:txBody>
      </p:sp>
    </p:spTree>
    <p:extLst>
      <p:ext uri="{BB962C8B-B14F-4D97-AF65-F5344CB8AC3E}">
        <p14:creationId xmlns:p14="http://schemas.microsoft.com/office/powerpoint/2010/main" val="1671323211"/>
      </p:ext>
    </p:extLst>
  </p:cSld>
  <p:clrMapOvr>
    <a:masterClrMapping/>
  </p:clrMapOvr>
  <mc:AlternateContent xmlns:mc="http://schemas.openxmlformats.org/markup-compatibility/2006" xmlns:p14="http://schemas.microsoft.com/office/powerpoint/2010/main">
    <mc:Choice Requires="p14">
      <p:transition spd="slow" p14:dur="2000" advClick="0" advTm="1000">
        <p14:prism isContent="1"/>
        <p:sndAc>
          <p:stSnd>
            <p:snd r:embed="rId2" name="chimes.wav"/>
          </p:stSnd>
        </p:sndAc>
      </p:transition>
    </mc:Choice>
    <mc:Fallback xmlns="">
      <p:transition spd="slow" advClick="0" advTm="1000">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6" presetClass="entr" presetSubtype="0" fill="hold" grpId="0" nodeType="clickEffect">
                                  <p:stCondLst>
                                    <p:cond delay="0"/>
                                  </p:stCondLst>
                                  <p:iterate type="lt">
                                    <p:tmPct val="10000"/>
                                  </p:iterate>
                                  <p:childTnLst>
                                    <p:set>
                                      <p:cBhvr>
                                        <p:cTn id="32" dur="1" fill="hold">
                                          <p:stCondLst>
                                            <p:cond delay="0"/>
                                          </p:stCondLst>
                                        </p:cTn>
                                        <p:tgtEl>
                                          <p:spTgt spid="5"/>
                                        </p:tgtEl>
                                        <p:attrNameLst>
                                          <p:attrName>style.visibility</p:attrName>
                                        </p:attrNameLst>
                                      </p:cBhvr>
                                      <p:to>
                                        <p:strVal val="visible"/>
                                      </p:to>
                                    </p:set>
                                    <p:anim by="(-#ppt_w*2)" calcmode="lin" valueType="num">
                                      <p:cBhvr rctx="PPT">
                                        <p:cTn id="33" dur="500" autoRev="1" fill="hold">
                                          <p:stCondLst>
                                            <p:cond delay="0"/>
                                          </p:stCondLst>
                                        </p:cTn>
                                        <p:tgtEl>
                                          <p:spTgt spid="5"/>
                                        </p:tgtEl>
                                        <p:attrNameLst>
                                          <p:attrName>ppt_w</p:attrName>
                                        </p:attrNameLst>
                                      </p:cBhvr>
                                    </p:anim>
                                    <p:anim by="(#ppt_w*0.50)" calcmode="lin" valueType="num">
                                      <p:cBhvr>
                                        <p:cTn id="34" dur="500" decel="50000" autoRev="1" fill="hold">
                                          <p:stCondLst>
                                            <p:cond delay="0"/>
                                          </p:stCondLst>
                                        </p:cTn>
                                        <p:tgtEl>
                                          <p:spTgt spid="5"/>
                                        </p:tgtEl>
                                        <p:attrNameLst>
                                          <p:attrName>ppt_x</p:attrName>
                                        </p:attrNameLst>
                                      </p:cBhvr>
                                    </p:anim>
                                    <p:anim from="(-#ppt_h/2)" to="(#ppt_y)" calcmode="lin" valueType="num">
                                      <p:cBhvr>
                                        <p:cTn id="35" dur="1000" fill="hold">
                                          <p:stCondLst>
                                            <p:cond delay="0"/>
                                          </p:stCondLst>
                                        </p:cTn>
                                        <p:tgtEl>
                                          <p:spTgt spid="5"/>
                                        </p:tgtEl>
                                        <p:attrNameLst>
                                          <p:attrName>ppt_y</p:attrName>
                                        </p:attrNameLst>
                                      </p:cBhvr>
                                    </p:anim>
                                    <p:animRot by="21600000">
                                      <p:cBhvr>
                                        <p:cTn id="36"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11960" y="327635"/>
            <a:ext cx="4206213" cy="584769"/>
          </a:xfrm>
          <a:prstGeom prst="rect">
            <a:avLst/>
          </a:prstGeom>
        </p:spPr>
        <p:txBody>
          <a:bodyPr wrap="square" lIns="91433" tIns="45717" rIns="91433" bIns="45717">
            <a:spAutoFit/>
          </a:bodyPr>
          <a:lstStyle/>
          <a:p>
            <a:pPr algn="ctr"/>
            <a:r>
              <a:rPr lang="ar-DZ" sz="3200" b="1" u="sng" dirty="0" smtClean="0">
                <a:solidFill>
                  <a:srgbClr val="002060"/>
                </a:solidFill>
                <a:effectLst>
                  <a:outerShdw blurRad="38100" dist="38100" dir="2700000" algn="tl">
                    <a:srgbClr val="000000">
                      <a:alpha val="43137"/>
                    </a:srgbClr>
                  </a:outerShdw>
                </a:effectLst>
                <a:cs typeface="DTP Naskh" pitchFamily="2" charset="-78"/>
              </a:rPr>
              <a:t>مصلحة  </a:t>
            </a:r>
            <a:r>
              <a:rPr lang="ar-DZ" sz="3200" b="1" u="sng" dirty="0">
                <a:solidFill>
                  <a:srgbClr val="002060"/>
                </a:solidFill>
                <a:effectLst>
                  <a:outerShdw blurRad="38100" dist="38100" dir="2700000" algn="tl">
                    <a:srgbClr val="000000">
                      <a:alpha val="43137"/>
                    </a:srgbClr>
                  </a:outerShdw>
                </a:effectLst>
                <a:cs typeface="DTP Naskh" pitchFamily="2" charset="-78"/>
              </a:rPr>
              <a:t>البحث </a:t>
            </a:r>
            <a:r>
              <a:rPr lang="ar-DZ" sz="3200" b="1" u="sng" dirty="0" smtClean="0">
                <a:solidFill>
                  <a:srgbClr val="002060"/>
                </a:solidFill>
                <a:effectLst>
                  <a:outerShdw blurRad="38100" dist="38100" dir="2700000" algn="tl">
                    <a:srgbClr val="000000">
                      <a:alpha val="43137"/>
                    </a:srgbClr>
                  </a:outerShdw>
                </a:effectLst>
                <a:cs typeface="DTP Naskh" pitchFamily="2" charset="-78"/>
              </a:rPr>
              <a:t> البيبليوغرافي</a:t>
            </a:r>
            <a:endParaRPr lang="fr-FR" sz="3200" b="1" u="sng" dirty="0">
              <a:solidFill>
                <a:srgbClr val="002060"/>
              </a:solidFill>
              <a:effectLst>
                <a:outerShdw blurRad="38100" dist="38100" dir="2700000" algn="tl">
                  <a:srgbClr val="000000">
                    <a:alpha val="43137"/>
                  </a:srgbClr>
                </a:outerShdw>
              </a:effectLst>
              <a:cs typeface="DTP Naskh" pitchFamily="2" charset="-78"/>
            </a:endParaRPr>
          </a:p>
        </p:txBody>
      </p:sp>
      <p:sp>
        <p:nvSpPr>
          <p:cNvPr id="12" name="Rectangle 11"/>
          <p:cNvSpPr/>
          <p:nvPr/>
        </p:nvSpPr>
        <p:spPr>
          <a:xfrm>
            <a:off x="1331640" y="946760"/>
            <a:ext cx="7488832" cy="1785098"/>
          </a:xfrm>
          <a:prstGeom prst="rect">
            <a:avLst/>
          </a:prstGeom>
        </p:spPr>
        <p:txBody>
          <a:bodyPr wrap="square" lIns="91433" tIns="45717" rIns="91433" bIns="45717">
            <a:spAutoFit/>
          </a:bodyPr>
          <a:lstStyle/>
          <a:p>
            <a:pPr algn="just" rtl="1"/>
            <a:r>
              <a:rPr lang="ar-DZ" sz="2000" dirty="0">
                <a:solidFill>
                  <a:srgbClr val="002060"/>
                </a:solidFill>
                <a:latin typeface="Arial" pitchFamily="34" charset="0"/>
                <a:cs typeface="Arial" pitchFamily="34" charset="0"/>
              </a:rPr>
              <a:t>       </a:t>
            </a:r>
            <a:r>
              <a:rPr lang="ar-DZ" sz="2200" dirty="0">
                <a:solidFill>
                  <a:srgbClr val="002060"/>
                </a:solidFill>
                <a:latin typeface="Arial" pitchFamily="34" charset="0"/>
                <a:cs typeface="Arial" pitchFamily="34" charset="0"/>
              </a:rPr>
              <a:t>يتم على مستوى هذه  المصلحة البحث البيبليوغرافي  بنوعيه  التقليدي والآلي، هدفه مساعدة  </a:t>
            </a:r>
            <a:r>
              <a:rPr lang="ar-DZ" sz="2200" dirty="0" smtClean="0">
                <a:solidFill>
                  <a:srgbClr val="002060"/>
                </a:solidFill>
                <a:latin typeface="Arial" pitchFamily="34" charset="0"/>
                <a:cs typeface="Arial" pitchFamily="34" charset="0"/>
              </a:rPr>
              <a:t>الباحث في الوصول  للمعلومات، والإلمام  بالإنتاج الفكري </a:t>
            </a:r>
            <a:r>
              <a:rPr lang="ar-DZ" sz="2200" dirty="0">
                <a:solidFill>
                  <a:srgbClr val="002060"/>
                </a:solidFill>
                <a:latin typeface="Arial" pitchFamily="34" charset="0"/>
                <a:cs typeface="Arial" pitchFamily="34" charset="0"/>
              </a:rPr>
              <a:t>المتوفر في </a:t>
            </a:r>
            <a:r>
              <a:rPr lang="ar-DZ" sz="2200" dirty="0" smtClean="0">
                <a:solidFill>
                  <a:srgbClr val="002060"/>
                </a:solidFill>
                <a:latin typeface="Arial" pitchFamily="34" charset="0"/>
                <a:cs typeface="Arial" pitchFamily="34" charset="0"/>
              </a:rPr>
              <a:t>المكتبة. وقد تم </a:t>
            </a:r>
            <a:r>
              <a:rPr lang="ar-DZ" sz="2200" dirty="0">
                <a:solidFill>
                  <a:srgbClr val="002060"/>
                </a:solidFill>
                <a:latin typeface="Arial" pitchFamily="34" charset="0"/>
                <a:cs typeface="Arial" pitchFamily="34" charset="0"/>
              </a:rPr>
              <a:t>ا</a:t>
            </a:r>
            <a:r>
              <a:rPr lang="ar-DZ" sz="2200" dirty="0" smtClean="0">
                <a:solidFill>
                  <a:srgbClr val="002060"/>
                </a:solidFill>
                <a:latin typeface="Arial" pitchFamily="34" charset="0"/>
                <a:cs typeface="Arial" pitchFamily="34" charset="0"/>
              </a:rPr>
              <a:t>عتماد نظام سنجاب، وهو من البرمجيات التي تتيح للباحث أن يجري بحثه بطرق بحث متعددة المعايير( كلمة من العنوان، المؤلف، الناشر، ردمك، ردمد،...).، عن طريق واجهة بحث بسيط وبحث متقدم.  </a:t>
            </a:r>
            <a:endParaRPr lang="ar-DZ" sz="2200" b="1" dirty="0">
              <a:solidFill>
                <a:srgbClr val="002060"/>
              </a:solidFill>
            </a:endParaRPr>
          </a:p>
        </p:txBody>
      </p:sp>
      <p:pic>
        <p:nvPicPr>
          <p:cNvPr id="9218" name="Picture 2" descr="F:\bibliotheque\images (5).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552" y="2393304"/>
            <a:ext cx="2286001" cy="128587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ink\Pictures\2013-03-27 mactaba\mactaba 17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2141" y="5157192"/>
            <a:ext cx="2748419" cy="1011673"/>
          </a:xfrm>
          <a:prstGeom prst="ellipse">
            <a:avLst/>
          </a:prstGeom>
          <a:ln w="19050" cap="rnd">
            <a:solidFill>
              <a:srgbClr val="CC66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5" name="Picture 3" descr="C:\Users\ink\Pictures\2013-03-27 mactaba\mactaba 17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17034">
            <a:off x="6160535" y="5419206"/>
            <a:ext cx="2044743" cy="763860"/>
          </a:xfrm>
          <a:prstGeom prst="ellipse">
            <a:avLst/>
          </a:prstGeom>
          <a:ln w="19050" cap="rnd">
            <a:solidFill>
              <a:srgbClr val="CC66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6" name="Picture 4" descr="C:\Users\ink\Pictures\2013-03-27 mactaba\mactaba 27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18914">
            <a:off x="5926758" y="4444785"/>
            <a:ext cx="2187641" cy="817244"/>
          </a:xfrm>
          <a:prstGeom prst="ellipse">
            <a:avLst/>
          </a:prstGeom>
          <a:ln w="19050" cap="rnd">
            <a:solidFill>
              <a:srgbClr val="CC66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7281" y="2731858"/>
            <a:ext cx="7644528" cy="3841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avec flèche 4"/>
          <p:cNvCxnSpPr/>
          <p:nvPr/>
        </p:nvCxnSpPr>
        <p:spPr>
          <a:xfrm>
            <a:off x="333959" y="5440216"/>
            <a:ext cx="3812" cy="650934"/>
          </a:xfrm>
          <a:prstGeom prst="straightConnector1">
            <a:avLst/>
          </a:prstGeom>
          <a:ln>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flipH="1">
            <a:off x="318431" y="5444536"/>
            <a:ext cx="577700" cy="0"/>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318431" y="5943600"/>
            <a:ext cx="1808592" cy="629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1400" dirty="0" smtClean="0">
                <a:solidFill>
                  <a:schemeClr val="accent4">
                    <a:lumMod val="75000"/>
                  </a:schemeClr>
                </a:solidFill>
              </a:rPr>
              <a:t>شبكة داخلية</a:t>
            </a:r>
            <a:endParaRPr lang="fr-FR" sz="1400" dirty="0">
              <a:solidFill>
                <a:schemeClr val="accent4">
                  <a:lumMod val="75000"/>
                </a:schemeClr>
              </a:solidFill>
            </a:endParaRPr>
          </a:p>
        </p:txBody>
      </p:sp>
      <p:pic>
        <p:nvPicPr>
          <p:cNvPr id="13"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42270" y="549047"/>
            <a:ext cx="419077" cy="363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4474326"/>
      </p:ext>
    </p:extLst>
  </p:cSld>
  <p:clrMapOvr>
    <a:masterClrMapping/>
  </p:clrMapOvr>
  <mc:AlternateContent xmlns:mc="http://schemas.openxmlformats.org/markup-compatibility/2006" xmlns:p14="http://schemas.microsoft.com/office/powerpoint/2010/main">
    <mc:Choice Requires="p14">
      <p:transition spd="slow" p14:dur="2000" advClick="0" advTm="1000">
        <p14:prism isContent="1"/>
        <p:sndAc>
          <p:stSnd>
            <p:snd r:embed="rId2" name="chimes.wav"/>
          </p:stSnd>
        </p:sndAc>
      </p:transition>
    </mc:Choice>
    <mc:Fallback xmlns="">
      <p:transition spd="slow" advClick="0" advTm="1000">
        <p:fade/>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2"/>
                                        </p:tgtEl>
                                        <p:attrNameLst>
                                          <p:attrName>ppt_y</p:attrName>
                                        </p:attrNameLst>
                                      </p:cBhvr>
                                      <p:tavLst>
                                        <p:tav tm="0">
                                          <p:val>
                                            <p:strVal val="#ppt_y"/>
                                          </p:val>
                                        </p:tav>
                                        <p:tav tm="100000">
                                          <p:val>
                                            <p:strVal val="#ppt_y"/>
                                          </p:val>
                                        </p:tav>
                                      </p:tavLst>
                                    </p:anim>
                                    <p:anim calcmode="lin" valueType="num">
                                      <p:cBhvr>
                                        <p:cTn id="17"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9218"/>
                                        </p:tgtEl>
                                        <p:attrNameLst>
                                          <p:attrName>style.visibility</p:attrName>
                                        </p:attrNameLst>
                                      </p:cBhvr>
                                      <p:to>
                                        <p:strVal val="visible"/>
                                      </p:to>
                                    </p:set>
                                    <p:animEffect transition="in" filter="fade">
                                      <p:cBhvr>
                                        <p:cTn id="24" dur="1000"/>
                                        <p:tgtEl>
                                          <p:spTgt spid="9218"/>
                                        </p:tgtEl>
                                      </p:cBhvr>
                                    </p:animEffect>
                                    <p:anim calcmode="lin" valueType="num">
                                      <p:cBhvr>
                                        <p:cTn id="25" dur="1000" fill="hold"/>
                                        <p:tgtEl>
                                          <p:spTgt spid="9218"/>
                                        </p:tgtEl>
                                        <p:attrNameLst>
                                          <p:attrName>ppt_x</p:attrName>
                                        </p:attrNameLst>
                                      </p:cBhvr>
                                      <p:tavLst>
                                        <p:tav tm="0">
                                          <p:val>
                                            <p:strVal val="#ppt_x"/>
                                          </p:val>
                                        </p:tav>
                                        <p:tav tm="100000">
                                          <p:val>
                                            <p:strVal val="#ppt_x"/>
                                          </p:val>
                                        </p:tav>
                                      </p:tavLst>
                                    </p:anim>
                                    <p:anim calcmode="lin" valueType="num">
                                      <p:cBhvr>
                                        <p:cTn id="26"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fade">
                                      <p:cBhvr>
                                        <p:cTn id="31" dur="1000"/>
                                        <p:tgtEl>
                                          <p:spTgt spid="3074"/>
                                        </p:tgtEl>
                                      </p:cBhvr>
                                    </p:animEffect>
                                    <p:anim calcmode="lin" valueType="num">
                                      <p:cBhvr>
                                        <p:cTn id="32" dur="1000" fill="hold"/>
                                        <p:tgtEl>
                                          <p:spTgt spid="3074"/>
                                        </p:tgtEl>
                                        <p:attrNameLst>
                                          <p:attrName>ppt_x</p:attrName>
                                        </p:attrNameLst>
                                      </p:cBhvr>
                                      <p:tavLst>
                                        <p:tav tm="0">
                                          <p:val>
                                            <p:strVal val="#ppt_x"/>
                                          </p:val>
                                        </p:tav>
                                        <p:tav tm="100000">
                                          <p:val>
                                            <p:strVal val="#ppt_x"/>
                                          </p:val>
                                        </p:tav>
                                      </p:tavLst>
                                    </p:anim>
                                    <p:anim calcmode="lin" valueType="num">
                                      <p:cBhvr>
                                        <p:cTn id="33" dur="1000" fill="hold"/>
                                        <p:tgtEl>
                                          <p:spTgt spid="3074"/>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nodeType="afterEffect">
                                  <p:stCondLst>
                                    <p:cond delay="0"/>
                                  </p:stCondLst>
                                  <p:childTnLst>
                                    <p:set>
                                      <p:cBhvr>
                                        <p:cTn id="36" dur="1" fill="hold">
                                          <p:stCondLst>
                                            <p:cond delay="0"/>
                                          </p:stCondLst>
                                        </p:cTn>
                                        <p:tgtEl>
                                          <p:spTgt spid="3075"/>
                                        </p:tgtEl>
                                        <p:attrNameLst>
                                          <p:attrName>style.visibility</p:attrName>
                                        </p:attrNameLst>
                                      </p:cBhvr>
                                      <p:to>
                                        <p:strVal val="visible"/>
                                      </p:to>
                                    </p:set>
                                    <p:animEffect transition="in" filter="fade">
                                      <p:cBhvr>
                                        <p:cTn id="37" dur="250"/>
                                        <p:tgtEl>
                                          <p:spTgt spid="3075"/>
                                        </p:tgtEl>
                                      </p:cBhvr>
                                    </p:animEffect>
                                    <p:anim calcmode="lin" valueType="num">
                                      <p:cBhvr>
                                        <p:cTn id="38" dur="250" fill="hold"/>
                                        <p:tgtEl>
                                          <p:spTgt spid="3075"/>
                                        </p:tgtEl>
                                        <p:attrNameLst>
                                          <p:attrName>ppt_x</p:attrName>
                                        </p:attrNameLst>
                                      </p:cBhvr>
                                      <p:tavLst>
                                        <p:tav tm="0">
                                          <p:val>
                                            <p:strVal val="#ppt_x"/>
                                          </p:val>
                                        </p:tav>
                                        <p:tav tm="100000">
                                          <p:val>
                                            <p:strVal val="#ppt_x"/>
                                          </p:val>
                                        </p:tav>
                                      </p:tavLst>
                                    </p:anim>
                                    <p:anim calcmode="lin" valueType="num">
                                      <p:cBhvr>
                                        <p:cTn id="39" dur="250" fill="hold"/>
                                        <p:tgtEl>
                                          <p:spTgt spid="3075"/>
                                        </p:tgtEl>
                                        <p:attrNameLst>
                                          <p:attrName>ppt_y</p:attrName>
                                        </p:attrNameLst>
                                      </p:cBhvr>
                                      <p:tavLst>
                                        <p:tav tm="0">
                                          <p:val>
                                            <p:strVal val="#ppt_y+.1"/>
                                          </p:val>
                                        </p:tav>
                                        <p:tav tm="100000">
                                          <p:val>
                                            <p:strVal val="#ppt_y"/>
                                          </p:val>
                                        </p:tav>
                                      </p:tavLst>
                                    </p:anim>
                                  </p:childTnLst>
                                </p:cTn>
                              </p:par>
                            </p:childTnLst>
                          </p:cTn>
                        </p:par>
                        <p:par>
                          <p:cTn id="40" fill="hold">
                            <p:stCondLst>
                              <p:cond delay="1250"/>
                            </p:stCondLst>
                            <p:childTnLst>
                              <p:par>
                                <p:cTn id="41" presetID="42" presetClass="entr" presetSubtype="0" fill="hold" nodeType="afterEffect">
                                  <p:stCondLst>
                                    <p:cond delay="0"/>
                                  </p:stCondLst>
                                  <p:childTnLst>
                                    <p:set>
                                      <p:cBhvr>
                                        <p:cTn id="42" dur="1" fill="hold">
                                          <p:stCondLst>
                                            <p:cond delay="0"/>
                                          </p:stCondLst>
                                        </p:cTn>
                                        <p:tgtEl>
                                          <p:spTgt spid="3076"/>
                                        </p:tgtEl>
                                        <p:attrNameLst>
                                          <p:attrName>style.visibility</p:attrName>
                                        </p:attrNameLst>
                                      </p:cBhvr>
                                      <p:to>
                                        <p:strVal val="visible"/>
                                      </p:to>
                                    </p:set>
                                    <p:animEffect transition="in" filter="fade">
                                      <p:cBhvr>
                                        <p:cTn id="43" dur="250"/>
                                        <p:tgtEl>
                                          <p:spTgt spid="3076"/>
                                        </p:tgtEl>
                                      </p:cBhvr>
                                    </p:animEffect>
                                    <p:anim calcmode="lin" valueType="num">
                                      <p:cBhvr>
                                        <p:cTn id="44" dur="250" fill="hold"/>
                                        <p:tgtEl>
                                          <p:spTgt spid="3076"/>
                                        </p:tgtEl>
                                        <p:attrNameLst>
                                          <p:attrName>ppt_x</p:attrName>
                                        </p:attrNameLst>
                                      </p:cBhvr>
                                      <p:tavLst>
                                        <p:tav tm="0">
                                          <p:val>
                                            <p:strVal val="#ppt_x"/>
                                          </p:val>
                                        </p:tav>
                                        <p:tav tm="100000">
                                          <p:val>
                                            <p:strVal val="#ppt_x"/>
                                          </p:val>
                                        </p:tav>
                                      </p:tavLst>
                                    </p:anim>
                                    <p:anim calcmode="lin" valueType="num">
                                      <p:cBhvr>
                                        <p:cTn id="45" dur="25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445210"/>
            <a:ext cx="288032" cy="405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932040" y="258976"/>
            <a:ext cx="2808768" cy="584769"/>
          </a:xfrm>
          <a:prstGeom prst="rect">
            <a:avLst/>
          </a:prstGeom>
        </p:spPr>
        <p:txBody>
          <a:bodyPr wrap="none" lIns="91433" tIns="45717" rIns="91433" bIns="45717">
            <a:spAutoFit/>
          </a:bodyPr>
          <a:lstStyle/>
          <a:p>
            <a:pPr algn="ctr" rtl="1"/>
            <a:r>
              <a:rPr lang="ar-DZ" sz="3200" b="1" u="sng" dirty="0">
                <a:solidFill>
                  <a:srgbClr val="002060"/>
                </a:solidFill>
                <a:effectLst>
                  <a:outerShdw blurRad="38100" dist="38100" dir="2700000" algn="tl">
                    <a:srgbClr val="000000">
                      <a:alpha val="43137"/>
                    </a:srgbClr>
                  </a:outerShdw>
                </a:effectLst>
                <a:cs typeface="DTP Naskh" pitchFamily="2" charset="-78"/>
              </a:rPr>
              <a:t>مصلحة </a:t>
            </a:r>
            <a:r>
              <a:rPr lang="ar-DZ" sz="3200" b="1" u="sng" dirty="0" smtClean="0">
                <a:solidFill>
                  <a:srgbClr val="002060"/>
                </a:solidFill>
                <a:effectLst>
                  <a:outerShdw blurRad="38100" dist="38100" dir="2700000" algn="tl">
                    <a:srgbClr val="000000">
                      <a:alpha val="43137"/>
                    </a:srgbClr>
                  </a:outerShdw>
                </a:effectLst>
                <a:cs typeface="DTP Naskh" pitchFamily="2" charset="-78"/>
              </a:rPr>
              <a:t>  الإعلام    والتوجيه</a:t>
            </a:r>
            <a:endParaRPr lang="fr-FR" sz="3200" b="1" u="sng" dirty="0">
              <a:solidFill>
                <a:srgbClr val="002060"/>
              </a:solidFill>
              <a:effectLst>
                <a:outerShdw blurRad="38100" dist="38100" dir="2700000" algn="tl">
                  <a:srgbClr val="000000">
                    <a:alpha val="43137"/>
                  </a:srgbClr>
                </a:outerShdw>
              </a:effectLst>
              <a:cs typeface="DTP Naskh" pitchFamily="2" charset="-78"/>
            </a:endParaRPr>
          </a:p>
        </p:txBody>
      </p:sp>
      <p:sp>
        <p:nvSpPr>
          <p:cNvPr id="5" name="Rectangle 4"/>
          <p:cNvSpPr/>
          <p:nvPr/>
        </p:nvSpPr>
        <p:spPr>
          <a:xfrm>
            <a:off x="468086" y="3356992"/>
            <a:ext cx="8392248" cy="2569928"/>
          </a:xfrm>
          <a:prstGeom prst="rect">
            <a:avLst/>
          </a:prstGeom>
        </p:spPr>
        <p:txBody>
          <a:bodyPr wrap="square" lIns="91433" tIns="45717" rIns="91433" bIns="45717">
            <a:spAutoFit/>
          </a:bodyPr>
          <a:lstStyle/>
          <a:p>
            <a:pPr algn="just" rtl="1"/>
            <a:r>
              <a:rPr lang="ar-DZ" sz="2200" b="1" dirty="0">
                <a:solidFill>
                  <a:schemeClr val="bg2">
                    <a:lumMod val="25000"/>
                  </a:schemeClr>
                </a:solidFill>
              </a:rPr>
              <a:t>  </a:t>
            </a:r>
            <a:r>
              <a:rPr lang="ar-DZ" sz="2200" b="1" dirty="0">
                <a:solidFill>
                  <a:schemeClr val="bg2">
                    <a:lumMod val="25000"/>
                  </a:schemeClr>
                </a:solidFill>
                <a:latin typeface="Arial" pitchFamily="34" charset="0"/>
                <a:cs typeface="Arial" pitchFamily="34" charset="0"/>
              </a:rPr>
              <a:t>      </a:t>
            </a:r>
            <a:r>
              <a:rPr lang="ar-DZ" sz="2300" dirty="0">
                <a:solidFill>
                  <a:srgbClr val="002060"/>
                </a:solidFill>
                <a:latin typeface="Arial" pitchFamily="34" charset="0"/>
                <a:cs typeface="Arial" pitchFamily="34" charset="0"/>
              </a:rPr>
              <a:t>تعمل هذه المصلحة على التعريف بالمكتبة الجامعية وكيفية استخدامها؛ كما  تستقبل  الباحثين  والوافدين  إليها  من كل  أرجاء  الوطن ومن خارجه والإجابة على تساؤلاتهم .</a:t>
            </a:r>
          </a:p>
          <a:p>
            <a:pPr algn="just" rtl="1"/>
            <a:r>
              <a:rPr lang="ar-DZ" sz="2300" dirty="0">
                <a:solidFill>
                  <a:srgbClr val="002060"/>
                </a:solidFill>
                <a:latin typeface="Arial" pitchFamily="34" charset="0"/>
                <a:cs typeface="Arial" pitchFamily="34" charset="0"/>
              </a:rPr>
              <a:t>من مهامها: </a:t>
            </a:r>
          </a:p>
          <a:p>
            <a:pPr algn="just" rtl="1"/>
            <a:r>
              <a:rPr lang="fr-FR" sz="2300" dirty="0">
                <a:solidFill>
                  <a:srgbClr val="002060"/>
                </a:solidFill>
                <a:latin typeface="Arial" pitchFamily="34" charset="0"/>
                <a:cs typeface="Arial" pitchFamily="34" charset="0"/>
              </a:rPr>
              <a:t> </a:t>
            </a:r>
            <a:r>
              <a:rPr lang="ar-DZ" sz="2300" dirty="0">
                <a:solidFill>
                  <a:srgbClr val="002060"/>
                </a:solidFill>
                <a:latin typeface="Arial" pitchFamily="34" charset="0"/>
                <a:cs typeface="Arial" pitchFamily="34" charset="0"/>
              </a:rPr>
              <a:t>     </a:t>
            </a:r>
            <a:r>
              <a:rPr lang="fr-FR" sz="2300" dirty="0">
                <a:solidFill>
                  <a:srgbClr val="002060"/>
                </a:solidFill>
                <a:latin typeface="Arial" pitchFamily="34" charset="0"/>
                <a:cs typeface="Arial" pitchFamily="34" charset="0"/>
              </a:rPr>
              <a:t> </a:t>
            </a:r>
            <a:r>
              <a:rPr lang="ar-DZ" sz="2300" dirty="0">
                <a:solidFill>
                  <a:srgbClr val="002060"/>
                </a:solidFill>
                <a:latin typeface="Arial" pitchFamily="34" charset="0"/>
                <a:cs typeface="Arial" pitchFamily="34" charset="0"/>
              </a:rPr>
              <a:t>-</a:t>
            </a:r>
            <a:r>
              <a:rPr lang="fr-FR" sz="2300" dirty="0">
                <a:solidFill>
                  <a:srgbClr val="002060"/>
                </a:solidFill>
                <a:latin typeface="Arial" pitchFamily="34" charset="0"/>
                <a:cs typeface="Arial" pitchFamily="34" charset="0"/>
              </a:rPr>
              <a:t> </a:t>
            </a:r>
            <a:r>
              <a:rPr lang="ar-DZ" sz="2300" dirty="0">
                <a:solidFill>
                  <a:srgbClr val="002060"/>
                </a:solidFill>
                <a:latin typeface="Arial" pitchFamily="34" charset="0"/>
                <a:cs typeface="Arial" pitchFamily="34" charset="0"/>
              </a:rPr>
              <a:t>إعداد  الإحصاءات</a:t>
            </a:r>
            <a:r>
              <a:rPr lang="fr-FR" sz="2300" dirty="0">
                <a:solidFill>
                  <a:srgbClr val="002060"/>
                </a:solidFill>
                <a:latin typeface="Arial" pitchFamily="34" charset="0"/>
                <a:cs typeface="Arial" pitchFamily="34" charset="0"/>
              </a:rPr>
              <a:t> </a:t>
            </a:r>
            <a:endParaRPr lang="ar-DZ" sz="2300" dirty="0">
              <a:solidFill>
                <a:srgbClr val="002060"/>
              </a:solidFill>
              <a:latin typeface="Arial" pitchFamily="34" charset="0"/>
              <a:cs typeface="Arial" pitchFamily="34" charset="0"/>
            </a:endParaRPr>
          </a:p>
          <a:p>
            <a:pPr algn="just" rtl="1"/>
            <a:r>
              <a:rPr lang="ar-DZ" sz="2300" dirty="0">
                <a:solidFill>
                  <a:srgbClr val="002060"/>
                </a:solidFill>
                <a:latin typeface="Arial" pitchFamily="34" charset="0"/>
                <a:cs typeface="Arial" pitchFamily="34" charset="0"/>
              </a:rPr>
              <a:t>       - </a:t>
            </a:r>
            <a:r>
              <a:rPr lang="ar-SA" sz="2300" dirty="0">
                <a:solidFill>
                  <a:srgbClr val="002060"/>
                </a:solidFill>
                <a:latin typeface="Arial" pitchFamily="34" charset="0"/>
                <a:cs typeface="Arial" pitchFamily="34" charset="0"/>
              </a:rPr>
              <a:t>عرض  المقتنيات  الجديدة  </a:t>
            </a:r>
            <a:r>
              <a:rPr lang="ar-DZ" sz="2300" dirty="0">
                <a:solidFill>
                  <a:srgbClr val="002060"/>
                </a:solidFill>
                <a:latin typeface="Arial" pitchFamily="34" charset="0"/>
                <a:cs typeface="Arial" pitchFamily="34" charset="0"/>
              </a:rPr>
              <a:t>في معرض سنوي يدوم 10 أيام .</a:t>
            </a:r>
            <a:endParaRPr lang="fr-FR" sz="2300" dirty="0">
              <a:solidFill>
                <a:srgbClr val="002060"/>
              </a:solidFill>
              <a:latin typeface="Arial" pitchFamily="34" charset="0"/>
              <a:cs typeface="Arial" pitchFamily="34" charset="0"/>
            </a:endParaRPr>
          </a:p>
          <a:p>
            <a:pPr algn="just" rtl="1"/>
            <a:r>
              <a:rPr lang="ar-DZ" sz="2300" dirty="0">
                <a:solidFill>
                  <a:srgbClr val="002060"/>
                </a:solidFill>
                <a:latin typeface="Arial" pitchFamily="34" charset="0"/>
                <a:cs typeface="Arial" pitchFamily="34" charset="0"/>
              </a:rPr>
              <a:t>       -</a:t>
            </a:r>
            <a:r>
              <a:rPr lang="fr-FR" sz="2300" dirty="0">
                <a:solidFill>
                  <a:srgbClr val="002060"/>
                </a:solidFill>
                <a:latin typeface="Arial" pitchFamily="34" charset="0"/>
                <a:cs typeface="Arial" pitchFamily="34" charset="0"/>
              </a:rPr>
              <a:t> </a:t>
            </a:r>
            <a:r>
              <a:rPr lang="ar-DZ" sz="2300" dirty="0">
                <a:solidFill>
                  <a:srgbClr val="002060"/>
                </a:solidFill>
                <a:latin typeface="Arial" pitchFamily="34" charset="0"/>
                <a:cs typeface="Arial" pitchFamily="34" charset="0"/>
              </a:rPr>
              <a:t>تنظم المكتبة أياما  دراسية  لطلبة السنة أولى، الهدف منها التعريف بالمكتبة وكيفية الاستفادة من مناهل المعرفة، وتعريفهم بحقوقهم وواجباتهم.</a:t>
            </a:r>
            <a:endParaRPr lang="fr-FR" sz="2300" dirty="0">
              <a:solidFill>
                <a:srgbClr val="002060"/>
              </a:solidFill>
              <a:latin typeface="Arial" pitchFamily="34" charset="0"/>
              <a:cs typeface="Arial" pitchFamily="34" charset="0"/>
            </a:endParaRPr>
          </a:p>
        </p:txBody>
      </p:sp>
      <p:pic>
        <p:nvPicPr>
          <p:cNvPr id="3074" name="Picture 2" descr="F:\faya\الإتفاقية\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4879" y="895023"/>
            <a:ext cx="4424451" cy="166988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 name="Picture 2" descr="C:\Users\PC\Desktop\bibliotheque 2016\exposition 2014\154.JPG"/>
          <p:cNvPicPr>
            <a:picLocks noChangeAspect="1" noChangeArrowheads="1"/>
          </p:cNvPicPr>
          <p:nvPr/>
        </p:nvPicPr>
        <p:blipFill>
          <a:blip r:embed="rId5" cstate="print"/>
          <a:srcRect/>
          <a:stretch>
            <a:fillRect/>
          </a:stretch>
        </p:blipFill>
        <p:spPr bwMode="auto">
          <a:xfrm>
            <a:off x="467914" y="537079"/>
            <a:ext cx="3543653" cy="18862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102242912"/>
      </p:ext>
    </p:extLst>
  </p:cSld>
  <p:clrMapOvr>
    <a:masterClrMapping/>
  </p:clrMapOvr>
  <mc:AlternateContent xmlns:mc="http://schemas.openxmlformats.org/markup-compatibility/2006" xmlns:p14="http://schemas.microsoft.com/office/powerpoint/2010/main">
    <mc:Choice Requires="p14">
      <p:transition spd="slow" p14:dur="2000" advClick="0" advTm="1000">
        <p14:prism isContent="1"/>
        <p:sndAc>
          <p:stSnd>
            <p:snd r:embed="rId2" name="chimes.wav"/>
          </p:stSnd>
        </p:sndAc>
      </p:transition>
    </mc:Choice>
    <mc:Fallback xmlns="">
      <p:transition spd="slow" advClick="0" advTm="1000">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1000"/>
                                        <p:tgtEl>
                                          <p:spTgt spid="3074"/>
                                        </p:tgtEl>
                                      </p:cBhvr>
                                    </p:animEffect>
                                    <p:anim calcmode="lin" valueType="num">
                                      <p:cBhvr>
                                        <p:cTn id="15" dur="1000" fill="hold"/>
                                        <p:tgtEl>
                                          <p:spTgt spid="3074"/>
                                        </p:tgtEl>
                                        <p:attrNameLst>
                                          <p:attrName>ppt_x</p:attrName>
                                        </p:attrNameLst>
                                      </p:cBhvr>
                                      <p:tavLst>
                                        <p:tav tm="0">
                                          <p:val>
                                            <p:strVal val="#ppt_x"/>
                                          </p:val>
                                        </p:tav>
                                        <p:tav tm="100000">
                                          <p:val>
                                            <p:strVal val="#ppt_x"/>
                                          </p:val>
                                        </p:tav>
                                      </p:tavLst>
                                    </p:anim>
                                    <p:anim calcmode="lin" valueType="num">
                                      <p:cBhvr>
                                        <p:cTn id="16"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5"/>
                                        </p:tgtEl>
                                        <p:attrNameLst>
                                          <p:attrName>style.visibility</p:attrName>
                                        </p:attrNameLst>
                                      </p:cBhvr>
                                      <p:to>
                                        <p:strVal val="visible"/>
                                      </p:to>
                                    </p:set>
                                    <p:anim by="(-#ppt_w*2)" calcmode="lin" valueType="num">
                                      <p:cBhvr rctx="PPT">
                                        <p:cTn id="21" dur="500" autoRev="1" fill="hold">
                                          <p:stCondLst>
                                            <p:cond delay="0"/>
                                          </p:stCondLst>
                                        </p:cTn>
                                        <p:tgtEl>
                                          <p:spTgt spid="5"/>
                                        </p:tgtEl>
                                        <p:attrNameLst>
                                          <p:attrName>ppt_w</p:attrName>
                                        </p:attrNameLst>
                                      </p:cBhvr>
                                    </p:anim>
                                    <p:anim by="(#ppt_w*0.50)" calcmode="lin" valueType="num">
                                      <p:cBhvr>
                                        <p:cTn id="22" dur="500" decel="50000" autoRev="1" fill="hold">
                                          <p:stCondLst>
                                            <p:cond delay="0"/>
                                          </p:stCondLst>
                                        </p:cTn>
                                        <p:tgtEl>
                                          <p:spTgt spid="5"/>
                                        </p:tgtEl>
                                        <p:attrNameLst>
                                          <p:attrName>ppt_x</p:attrName>
                                        </p:attrNameLst>
                                      </p:cBhvr>
                                    </p:anim>
                                    <p:anim from="(-#ppt_h/2)" to="(#ppt_y)" calcmode="lin" valueType="num">
                                      <p:cBhvr>
                                        <p:cTn id="23" dur="1000" fill="hold">
                                          <p:stCondLst>
                                            <p:cond delay="0"/>
                                          </p:stCondLst>
                                        </p:cTn>
                                        <p:tgtEl>
                                          <p:spTgt spid="5"/>
                                        </p:tgtEl>
                                        <p:attrNameLst>
                                          <p:attrName>ppt_y</p:attrName>
                                        </p:attrNameLst>
                                      </p:cBhvr>
                                    </p:anim>
                                    <p:animRot by="21600000">
                                      <p:cBhvr>
                                        <p:cTn id="24"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   </a:t>
            </a:r>
          </a:p>
        </p:txBody>
      </p:sp>
      <p:sp>
        <p:nvSpPr>
          <p:cNvPr id="3" name="Rectangle 2"/>
          <p:cNvSpPr/>
          <p:nvPr/>
        </p:nvSpPr>
        <p:spPr>
          <a:xfrm>
            <a:off x="4394387" y="3290501"/>
            <a:ext cx="266420" cy="369332"/>
          </a:xfrm>
          <a:prstGeom prst="rect">
            <a:avLst/>
          </a:prstGeom>
        </p:spPr>
        <p:txBody>
          <a:bodyPr wrap="none">
            <a:spAutoFit/>
          </a:bodyPr>
          <a:lstStyle/>
          <a:p>
            <a:r>
              <a:rPr lang="fr-FR" dirty="0"/>
              <a:t> </a:t>
            </a:r>
          </a:p>
        </p:txBody>
      </p:sp>
      <p:sp>
        <p:nvSpPr>
          <p:cNvPr id="5" name="Titre 1"/>
          <p:cNvSpPr txBox="1">
            <a:spLocks/>
          </p:cNvSpPr>
          <p:nvPr/>
        </p:nvSpPr>
        <p:spPr>
          <a:xfrm>
            <a:off x="1009444" y="674694"/>
            <a:ext cx="7125113" cy="924475"/>
          </a:xfrm>
          <a:prstGeom prst="rect">
            <a:avLst/>
          </a:prstGeom>
        </p:spPr>
        <p:txBody>
          <a:bodyPr vert="horz" lIns="91433" tIns="45717" rIns="91433" bIns="45717" rtlCol="0" anchor="ctr">
            <a:noAutofit/>
          </a:bodyPr>
          <a:lstStyle>
            <a:lvl1pPr algn="l" defTabSz="457165"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smtClean="0"/>
              <a:t>   </a:t>
            </a:r>
            <a:endParaRPr lang="fr-FR" dirty="0"/>
          </a:p>
        </p:txBody>
      </p:sp>
      <p:sp>
        <p:nvSpPr>
          <p:cNvPr id="6" name="Rectangle 5"/>
          <p:cNvSpPr/>
          <p:nvPr/>
        </p:nvSpPr>
        <p:spPr>
          <a:xfrm>
            <a:off x="-26014" y="0"/>
            <a:ext cx="8770568" cy="1754326"/>
          </a:xfrm>
          <a:prstGeom prst="rect">
            <a:avLst/>
          </a:prstGeom>
        </p:spPr>
        <p:txBody>
          <a:bodyPr wrap="square">
            <a:spAutoFit/>
          </a:bodyPr>
          <a:lstStyle/>
          <a:p>
            <a:pPr algn="r" rtl="1"/>
            <a:endParaRPr lang="fr-FR" sz="1600" b="1" dirty="0" smtClean="0">
              <a:solidFill>
                <a:srgbClr val="002060"/>
              </a:solidFill>
              <a:latin typeface="Arial" pitchFamily="34" charset="0"/>
              <a:cs typeface="Arial" pitchFamily="34" charset="0"/>
            </a:endParaRPr>
          </a:p>
          <a:p>
            <a:pPr algn="ctr" rtl="1"/>
            <a:r>
              <a:rPr lang="ar-DZ" sz="1400" b="1" dirty="0" smtClean="0">
                <a:solidFill>
                  <a:srgbClr val="002060"/>
                </a:solidFill>
                <a:latin typeface="Arial" pitchFamily="34" charset="0"/>
                <a:cs typeface="Arial" pitchFamily="34" charset="0"/>
              </a:rPr>
              <a:t>الجمهورية </a:t>
            </a:r>
            <a:r>
              <a:rPr lang="ar-DZ" sz="1400" b="1" dirty="0">
                <a:solidFill>
                  <a:srgbClr val="002060"/>
                </a:solidFill>
                <a:latin typeface="Arial" pitchFamily="34" charset="0"/>
                <a:cs typeface="Arial" pitchFamily="34" charset="0"/>
              </a:rPr>
              <a:t>الجزائرية الديمقراطية </a:t>
            </a:r>
            <a:r>
              <a:rPr lang="ar-DZ" sz="1400" b="1" dirty="0" smtClean="0">
                <a:solidFill>
                  <a:srgbClr val="002060"/>
                </a:solidFill>
                <a:latin typeface="Arial" pitchFamily="34" charset="0"/>
                <a:cs typeface="Arial" pitchFamily="34" charset="0"/>
              </a:rPr>
              <a:t>الشعبية</a:t>
            </a:r>
            <a:endParaRPr lang="ar-DZ" sz="1400" b="1" dirty="0">
              <a:solidFill>
                <a:srgbClr val="002060"/>
              </a:solidFill>
              <a:latin typeface="Arial" pitchFamily="34" charset="0"/>
              <a:cs typeface="Arial" pitchFamily="34" charset="0"/>
            </a:endParaRPr>
          </a:p>
          <a:p>
            <a:pPr algn="ctr" rtl="1"/>
            <a:r>
              <a:rPr lang="ar-DZ" sz="1400" b="1" dirty="0">
                <a:solidFill>
                  <a:srgbClr val="002060"/>
                </a:solidFill>
                <a:latin typeface="Arial" pitchFamily="34" charset="0"/>
                <a:cs typeface="Arial" pitchFamily="34" charset="0"/>
              </a:rPr>
              <a:t> </a:t>
            </a:r>
            <a:r>
              <a:rPr lang="ar-DZ" sz="1400" b="1" dirty="0" smtClean="0">
                <a:solidFill>
                  <a:srgbClr val="002060"/>
                </a:solidFill>
                <a:latin typeface="Arial" pitchFamily="34" charset="0"/>
                <a:cs typeface="Arial" pitchFamily="34" charset="0"/>
              </a:rPr>
              <a:t>  وزارة </a:t>
            </a:r>
            <a:r>
              <a:rPr lang="ar-DZ" sz="1400" b="1" dirty="0">
                <a:solidFill>
                  <a:srgbClr val="002060"/>
                </a:solidFill>
                <a:latin typeface="Arial" pitchFamily="34" charset="0"/>
                <a:cs typeface="Arial" pitchFamily="34" charset="0"/>
              </a:rPr>
              <a:t>التعليم العالي والبحث </a:t>
            </a:r>
            <a:r>
              <a:rPr lang="ar-DZ" sz="1400" b="1" dirty="0" smtClean="0">
                <a:solidFill>
                  <a:srgbClr val="002060"/>
                </a:solidFill>
                <a:latin typeface="Arial" pitchFamily="34" charset="0"/>
                <a:cs typeface="Arial" pitchFamily="34" charset="0"/>
              </a:rPr>
              <a:t>العلمي</a:t>
            </a:r>
            <a:endParaRPr lang="fr-FR" sz="1400" b="1" dirty="0" smtClean="0">
              <a:solidFill>
                <a:srgbClr val="002060"/>
              </a:solidFill>
              <a:latin typeface="Arial" pitchFamily="34" charset="0"/>
              <a:cs typeface="Arial" pitchFamily="34" charset="0"/>
            </a:endParaRPr>
          </a:p>
          <a:p>
            <a:pPr algn="ctr"/>
            <a:r>
              <a:rPr lang="fr-FR" sz="1400" b="1" dirty="0" smtClean="0">
                <a:solidFill>
                  <a:srgbClr val="002060"/>
                </a:solidFill>
                <a:latin typeface="Arial" pitchFamily="34" charset="0"/>
                <a:cs typeface="Arial" pitchFamily="34" charset="0"/>
              </a:rPr>
              <a:t>           </a:t>
            </a:r>
            <a:r>
              <a:rPr lang="ar-DZ" sz="1400" b="1" dirty="0" smtClean="0">
                <a:solidFill>
                  <a:srgbClr val="002060"/>
                </a:solidFill>
                <a:latin typeface="Arial" pitchFamily="34" charset="0"/>
                <a:cs typeface="Arial" pitchFamily="34" charset="0"/>
              </a:rPr>
              <a:t>        جامعة الأمير عبد القادر</a:t>
            </a:r>
          </a:p>
          <a:p>
            <a:pPr algn="ctr"/>
            <a:r>
              <a:rPr lang="fr-FR" sz="1400" b="1" dirty="0" smtClean="0">
                <a:solidFill>
                  <a:srgbClr val="002060"/>
                </a:solidFill>
                <a:latin typeface="Arial" pitchFamily="34" charset="0"/>
                <a:cs typeface="Arial" pitchFamily="34" charset="0"/>
              </a:rPr>
              <a:t>     </a:t>
            </a:r>
            <a:r>
              <a:rPr lang="ar-DZ" sz="1400" b="1" dirty="0" smtClean="0">
                <a:solidFill>
                  <a:srgbClr val="002060"/>
                </a:solidFill>
              </a:rPr>
              <a:t>  </a:t>
            </a:r>
            <a:r>
              <a:rPr lang="ar-DZ" sz="1400" b="1" dirty="0" smtClean="0">
                <a:solidFill>
                  <a:srgbClr val="002060"/>
                </a:solidFill>
                <a:latin typeface="Arial" pitchFamily="34" charset="0"/>
                <a:cs typeface="Arial" pitchFamily="34" charset="0"/>
              </a:rPr>
              <a:t>للعلوم </a:t>
            </a:r>
            <a:r>
              <a:rPr lang="ar-DZ" sz="1400" b="1" dirty="0">
                <a:solidFill>
                  <a:srgbClr val="002060"/>
                </a:solidFill>
                <a:latin typeface="Arial" pitchFamily="34" charset="0"/>
                <a:cs typeface="Arial" pitchFamily="34" charset="0"/>
              </a:rPr>
              <a:t>الإسلامية</a:t>
            </a:r>
            <a:endParaRPr lang="fr-FR" sz="1400" b="1" dirty="0">
              <a:solidFill>
                <a:srgbClr val="002060"/>
              </a:solidFill>
              <a:latin typeface="Arial" pitchFamily="34" charset="0"/>
              <a:cs typeface="Arial" pitchFamily="34" charset="0"/>
            </a:endParaRPr>
          </a:p>
          <a:p>
            <a:endParaRPr lang="fr-FR" b="1" dirty="0" smtClean="0">
              <a:solidFill>
                <a:srgbClr val="002060"/>
              </a:solidFill>
            </a:endParaRPr>
          </a:p>
          <a:p>
            <a:endParaRPr lang="ar-DZ" b="1" dirty="0">
              <a:solidFill>
                <a:srgbClr val="002060"/>
              </a:solidFill>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5629" y="1176013"/>
            <a:ext cx="1830467" cy="1184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PC\Desktop\bibliotheque 2016\emir abdelkad\143.JPG"/>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Lst>
          </a:blip>
          <a:srcRect/>
          <a:stretch>
            <a:fillRect/>
          </a:stretch>
        </p:blipFill>
        <p:spPr bwMode="auto">
          <a:xfrm>
            <a:off x="645033" y="2564904"/>
            <a:ext cx="7932892" cy="39936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Soleil 7"/>
          <p:cNvSpPr/>
          <p:nvPr/>
        </p:nvSpPr>
        <p:spPr>
          <a:xfrm>
            <a:off x="2381493" y="3216118"/>
            <a:ext cx="2448272" cy="1738885"/>
          </a:xfrm>
          <a:prstGeom prst="sun">
            <a:avLst>
              <a:gd name="adj" fmla="val 161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Inflate">
              <a:avLst/>
            </a:prstTxWarp>
          </a:bodyPr>
          <a:lstStyle/>
          <a:p>
            <a:pPr algn="r"/>
            <a:r>
              <a:rPr lang="ar-DZ" sz="1400" dirty="0" smtClean="0">
                <a:cs typeface="Arabic Transparent" pitchFamily="2" charset="-78"/>
              </a:rPr>
              <a:t>المكتبة المركزية</a:t>
            </a:r>
          </a:p>
          <a:p>
            <a:pPr algn="r"/>
            <a:endParaRPr lang="fr-FR" sz="1400" dirty="0" smtClean="0">
              <a:cs typeface="Arabic Transparent" pitchFamily="2" charset="-78"/>
            </a:endParaRPr>
          </a:p>
          <a:p>
            <a:pPr algn="r"/>
            <a:endParaRPr lang="fr-FR" sz="1400" dirty="0">
              <a:cs typeface="Arabic Transparent" pitchFamily="2" charset="-78"/>
            </a:endParaRPr>
          </a:p>
          <a:p>
            <a:pPr algn="r"/>
            <a:endParaRPr lang="fr-FR" sz="1400" dirty="0" smtClean="0">
              <a:cs typeface="Arabic Transparent" pitchFamily="2" charset="-78"/>
            </a:endParaRPr>
          </a:p>
          <a:p>
            <a:pPr algn="r"/>
            <a:r>
              <a:rPr lang="ar-DZ" sz="1400" dirty="0" err="1" smtClean="0">
                <a:cs typeface="Arabic Transparent" pitchFamily="2" charset="-78"/>
              </a:rPr>
              <a:t>د.أحمد</a:t>
            </a:r>
            <a:r>
              <a:rPr lang="ar-DZ" sz="1400" dirty="0" smtClean="0">
                <a:cs typeface="Arabic Transparent" pitchFamily="2" charset="-78"/>
              </a:rPr>
              <a:t> عروة</a:t>
            </a:r>
            <a:r>
              <a:rPr lang="ar-DZ" sz="1600" dirty="0" smtClean="0">
                <a:cs typeface="Arabic Transparent" pitchFamily="2" charset="-78"/>
              </a:rPr>
              <a:t> </a:t>
            </a:r>
            <a:endParaRPr lang="ar-DZ" sz="1600" dirty="0">
              <a:cs typeface="Arabic Transparent" pitchFamily="2" charset="-78"/>
            </a:endParaRPr>
          </a:p>
        </p:txBody>
      </p:sp>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6172" y="3659833"/>
            <a:ext cx="1078914" cy="85145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9744651"/>
      </p:ext>
    </p:extLst>
  </p:cSld>
  <p:clrMapOvr>
    <a:masterClrMapping/>
  </p:clrMapOvr>
  <mc:AlternateContent xmlns:mc="http://schemas.openxmlformats.org/markup-compatibility/2006" xmlns:p14="http://schemas.microsoft.com/office/powerpoint/2010/main">
    <mc:Choice Requires="p14">
      <p:transition spd="slow" p14:dur="1200" advClick="0" advTm="1000">
        <p:dissolve/>
        <p:sndAc>
          <p:stSnd>
            <p:snd r:embed="rId2" name="chimes.wav"/>
          </p:stSnd>
        </p:sndAc>
      </p:transition>
    </mc:Choice>
    <mc:Fallback xmlns="">
      <p:transition spd="slow" advClick="0" advTm="1000">
        <p:dissolv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0" fill="hold"/>
                                        <p:tgtEl>
                                          <p:spTgt spid="1032"/>
                                        </p:tgtEl>
                                        <p:attrNameLst>
                                          <p:attrName>ppt_x</p:attrName>
                                        </p:attrNameLst>
                                      </p:cBhvr>
                                      <p:tavLst>
                                        <p:tav tm="0">
                                          <p:val>
                                            <p:strVal val="#ppt_x"/>
                                          </p:val>
                                        </p:tav>
                                        <p:tav tm="100000">
                                          <p:val>
                                            <p:strVal val="#ppt_x"/>
                                          </p:val>
                                        </p:tav>
                                      </p:tavLst>
                                    </p:anim>
                                    <p:anim calcmode="lin" valueType="num">
                                      <p:cBhvr additive="base">
                                        <p:cTn id="8" dur="5000" fill="hold"/>
                                        <p:tgtEl>
                                          <p:spTgt spid="1032"/>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55" presetClass="entr" presetSubtype="0" fill="hold" nodeType="after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6">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p:cTn id="17"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6">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p:cTn id="22" dur="1000" fill="hold"/>
                                        <p:tgtEl>
                                          <p:spTgt spid="6">
                                            <p:txEl>
                                              <p:pRg st="3" end="3"/>
                                            </p:txEl>
                                          </p:spTgt>
                                        </p:tgtEl>
                                        <p:attrNameLst>
                                          <p:attrName>ppt_w</p:attrName>
                                        </p:attrNameLst>
                                      </p:cBhvr>
                                      <p:tavLst>
                                        <p:tav tm="0">
                                          <p:val>
                                            <p:strVal val="#ppt_w*0.70"/>
                                          </p:val>
                                        </p:tav>
                                        <p:tav tm="100000">
                                          <p:val>
                                            <p:strVal val="#ppt_w"/>
                                          </p:val>
                                        </p:tav>
                                      </p:tavLst>
                                    </p:anim>
                                    <p:anim calcmode="lin" valueType="num">
                                      <p:cBhvr>
                                        <p:cTn id="23" dur="1000" fill="hold"/>
                                        <p:tgtEl>
                                          <p:spTgt spid="6">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6">
                                            <p:txEl>
                                              <p:pRg st="3" end="3"/>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p:cTn id="27" dur="1000" fill="hold"/>
                                        <p:tgtEl>
                                          <p:spTgt spid="6">
                                            <p:txEl>
                                              <p:pRg st="4" end="4"/>
                                            </p:txEl>
                                          </p:spTgt>
                                        </p:tgtEl>
                                        <p:attrNameLst>
                                          <p:attrName>ppt_w</p:attrName>
                                        </p:attrNameLst>
                                      </p:cBhvr>
                                      <p:tavLst>
                                        <p:tav tm="0">
                                          <p:val>
                                            <p:strVal val="#ppt_w*0.70"/>
                                          </p:val>
                                        </p:tav>
                                        <p:tav tm="100000">
                                          <p:val>
                                            <p:strVal val="#ppt_w"/>
                                          </p:val>
                                        </p:tav>
                                      </p:tavLst>
                                    </p:anim>
                                    <p:anim calcmode="lin" valueType="num">
                                      <p:cBhvr>
                                        <p:cTn id="28" dur="1000" fill="hold"/>
                                        <p:tgtEl>
                                          <p:spTgt spid="6">
                                            <p:txEl>
                                              <p:pRg st="4" end="4"/>
                                            </p:txEl>
                                          </p:spTgt>
                                        </p:tgtEl>
                                        <p:attrNameLst>
                                          <p:attrName>ppt_h</p:attrName>
                                        </p:attrNameLst>
                                      </p:cBhvr>
                                      <p:tavLst>
                                        <p:tav tm="0">
                                          <p:val>
                                            <p:strVal val="#ppt_h"/>
                                          </p:val>
                                        </p:tav>
                                        <p:tav tm="100000">
                                          <p:val>
                                            <p:strVal val="#ppt_h"/>
                                          </p:val>
                                        </p:tav>
                                      </p:tavLst>
                                    </p:anim>
                                    <p:animEffect transition="in" filter="fade">
                                      <p:cBhvr>
                                        <p:cTn id="29" dur="1000"/>
                                        <p:tgtEl>
                                          <p:spTgt spid="6">
                                            <p:txEl>
                                              <p:pRg st="4" end="4"/>
                                            </p:txEl>
                                          </p:spTgt>
                                        </p:tgtEl>
                                      </p:cBhvr>
                                    </p:animEffect>
                                  </p:childTnLst>
                                </p:cTn>
                              </p:par>
                              <p:par>
                                <p:cTn id="30" presetID="31"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fltVal val="0"/>
                                          </p:val>
                                        </p:tav>
                                        <p:tav tm="100000">
                                          <p:val>
                                            <p:strVal val="#ppt_w"/>
                                          </p:val>
                                        </p:tav>
                                      </p:tavLst>
                                    </p:anim>
                                    <p:anim calcmode="lin" valueType="num">
                                      <p:cBhvr>
                                        <p:cTn id="33" dur="1000" fill="hold"/>
                                        <p:tgtEl>
                                          <p:spTgt spid="14"/>
                                        </p:tgtEl>
                                        <p:attrNameLst>
                                          <p:attrName>ppt_h</p:attrName>
                                        </p:attrNameLst>
                                      </p:cBhvr>
                                      <p:tavLst>
                                        <p:tav tm="0">
                                          <p:val>
                                            <p:fltVal val="0"/>
                                          </p:val>
                                        </p:tav>
                                        <p:tav tm="100000">
                                          <p:val>
                                            <p:strVal val="#ppt_h"/>
                                          </p:val>
                                        </p:tav>
                                      </p:tavLst>
                                    </p:anim>
                                    <p:anim calcmode="lin" valueType="num">
                                      <p:cBhvr>
                                        <p:cTn id="34" dur="1000" fill="hold"/>
                                        <p:tgtEl>
                                          <p:spTgt spid="14"/>
                                        </p:tgtEl>
                                        <p:attrNameLst>
                                          <p:attrName>style.rotation</p:attrName>
                                        </p:attrNameLst>
                                      </p:cBhvr>
                                      <p:tavLst>
                                        <p:tav tm="0">
                                          <p:val>
                                            <p:fltVal val="90"/>
                                          </p:val>
                                        </p:tav>
                                        <p:tav tm="100000">
                                          <p:val>
                                            <p:fltVal val="0"/>
                                          </p:val>
                                        </p:tav>
                                      </p:tavLst>
                                    </p:anim>
                                    <p:animEffect transition="in" filter="fade">
                                      <p:cBhvr>
                                        <p:cTn id="3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823359" y="3645024"/>
            <a:ext cx="6105541" cy="645968"/>
          </a:xfrm>
        </p:spPr>
        <p:txBody>
          <a:bodyPr>
            <a:prstTxWarp prst="textDeflateBottom">
              <a:avLst/>
            </a:prstTxWarp>
          </a:bodyPr>
          <a:lstStyle/>
          <a:p>
            <a:pPr algn="ctr" rtl="1"/>
            <a:r>
              <a:rPr lang="ar-DZ" sz="2400" b="1" u="sng"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لقطات من المعرض السنوي للمقتنيات الجديدة</a:t>
            </a:r>
            <a:endParaRPr lang="fr-FR" sz="2400" b="1" u="sng"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
        <p:nvSpPr>
          <p:cNvPr id="4" name="Sous-titre 3"/>
          <p:cNvSpPr>
            <a:spLocks noGrp="1"/>
          </p:cNvSpPr>
          <p:nvPr>
            <p:ph type="subTitle" idx="1"/>
          </p:nvPr>
        </p:nvSpPr>
        <p:spPr>
          <a:xfrm>
            <a:off x="512140" y="332656"/>
            <a:ext cx="8184452" cy="720080"/>
          </a:xfrm>
        </p:spPr>
        <p:txBody>
          <a:bodyPr>
            <a:noAutofit/>
          </a:bodyPr>
          <a:lstStyle/>
          <a:p>
            <a:pPr algn="just" rtl="1"/>
            <a:r>
              <a:rPr lang="ar-DZ" dirty="0" smtClean="0">
                <a:solidFill>
                  <a:srgbClr val="002060"/>
                </a:solidFill>
                <a:latin typeface="Arabic Typesetting" pitchFamily="66" charset="-78"/>
                <a:cs typeface="Arabic Transparent" pitchFamily="2" charset="-78"/>
              </a:rPr>
              <a:t>- </a:t>
            </a:r>
            <a:r>
              <a:rPr lang="ar-DZ" sz="2300" dirty="0">
                <a:solidFill>
                  <a:srgbClr val="002060"/>
                </a:solidFill>
                <a:latin typeface="Arial" pitchFamily="34" charset="0"/>
                <a:cs typeface="Arial" pitchFamily="34" charset="0"/>
              </a:rPr>
              <a:t>كما تقوم المكتبة المركزية بإعلام الأسرة الجامعية بالمقتنيات الجديدة، والتي اختيرت بدقة شديدة لتدعم الهيكل البيداغوجي وتلبي احتياجات الأساتذة، الطلبة والباحثين.</a:t>
            </a:r>
            <a:endParaRPr lang="fr-FR" sz="2300" dirty="0">
              <a:solidFill>
                <a:srgbClr val="002060"/>
              </a:solidFill>
              <a:latin typeface="Arial" pitchFamily="34" charset="0"/>
              <a:cs typeface="Arial" pitchFamily="34" charset="0"/>
            </a:endParaRPr>
          </a:p>
        </p:txBody>
      </p:sp>
      <p:pic>
        <p:nvPicPr>
          <p:cNvPr id="4098" name="Picture 2" descr="F:\معرض المقتنيات الجديدة للمكتبة المركزية 2013.01.14\Photo 008 09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514" y="1237814"/>
            <a:ext cx="3707904" cy="1903153"/>
          </a:xfrm>
          <a:prstGeom prst="rect">
            <a:avLst/>
          </a:prstGeom>
          <a:ln>
            <a:noFill/>
          </a:ln>
          <a:effectLst>
            <a:outerShdw blurRad="292100" dist="139700" dir="2700000" algn="tl" rotWithShape="0">
              <a:srgbClr val="333333">
                <a:alpha val="65000"/>
              </a:srgbClr>
            </a:outerShdw>
          </a:effectLst>
          <a:extLst/>
        </p:spPr>
      </p:pic>
      <p:pic>
        <p:nvPicPr>
          <p:cNvPr id="4099" name="Picture 3" descr="F:\معرض المقتنيات الجديدة للمكتبة المركزية 2013.01.14\Photo 008 08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3654" y="4293096"/>
            <a:ext cx="4192105" cy="1777840"/>
          </a:xfrm>
          <a:prstGeom prst="rect">
            <a:avLst/>
          </a:prstGeom>
          <a:ln>
            <a:noFill/>
          </a:ln>
          <a:effectLst>
            <a:outerShdw blurRad="292100" dist="139700" dir="2700000" algn="tl" rotWithShape="0">
              <a:srgbClr val="333333">
                <a:alpha val="65000"/>
              </a:srgbClr>
            </a:outerShdw>
          </a:effectLst>
          <a:extLst/>
        </p:spPr>
      </p:pic>
      <p:pic>
        <p:nvPicPr>
          <p:cNvPr id="4101" name="Picture 5" descr="F:\معرض المقتنيات الجديدة للمكتبة المركزية 2013.01.14\Photo 008 11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737" y="4365104"/>
            <a:ext cx="3993779" cy="1872208"/>
          </a:xfrm>
          <a:prstGeom prst="rect">
            <a:avLst/>
          </a:prstGeom>
          <a:ln>
            <a:noFill/>
          </a:ln>
          <a:effectLst>
            <a:outerShdw blurRad="292100" dist="139700" dir="2700000" algn="tl" rotWithShape="0">
              <a:srgbClr val="333333">
                <a:alpha val="65000"/>
              </a:srgbClr>
            </a:outerShdw>
          </a:effectLst>
          <a:extLst/>
        </p:spPr>
      </p:pic>
      <p:pic>
        <p:nvPicPr>
          <p:cNvPr id="4105" name="Picture 9" descr="F:\معرض المقتنيات الجديدة للمكتبة المركزية 2013.01.14\Photo 008 15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04366" y="1196752"/>
            <a:ext cx="4310683" cy="2304256"/>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541488799"/>
      </p:ext>
    </p:extLst>
  </p:cSld>
  <p:clrMapOvr>
    <a:masterClrMapping/>
  </p:clrMapOvr>
  <mc:AlternateContent xmlns:mc="http://schemas.openxmlformats.org/markup-compatibility/2006" xmlns:p14="http://schemas.microsoft.com/office/powerpoint/2010/main">
    <mc:Choice Requires="p14">
      <p:transition spd="slow" p14:dur="2000" advClick="0" advTm="1000">
        <p14:prism isContent="1"/>
        <p:sndAc>
          <p:stSnd>
            <p:snd r:embed="rId2" name="chimes.wav"/>
          </p:stSnd>
        </p:sndAc>
      </p:transition>
    </mc:Choice>
    <mc:Fallback xmlns="">
      <p:transition spd="slow" advClick="0" advTm="1000">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105"/>
                                        </p:tgtEl>
                                        <p:attrNameLst>
                                          <p:attrName>style.visibility</p:attrName>
                                        </p:attrNameLst>
                                      </p:cBhvr>
                                      <p:to>
                                        <p:strVal val="visible"/>
                                      </p:to>
                                    </p:set>
                                    <p:animEffect transition="in" filter="fade">
                                      <p:cBhvr>
                                        <p:cTn id="16" dur="500"/>
                                        <p:tgtEl>
                                          <p:spTgt spid="4105"/>
                                        </p:tgtEl>
                                      </p:cBhvr>
                                    </p:animEffect>
                                    <p:anim calcmode="lin" valueType="num">
                                      <p:cBhvr>
                                        <p:cTn id="17" dur="500" fill="hold"/>
                                        <p:tgtEl>
                                          <p:spTgt spid="4105"/>
                                        </p:tgtEl>
                                        <p:attrNameLst>
                                          <p:attrName>ppt_x</p:attrName>
                                        </p:attrNameLst>
                                      </p:cBhvr>
                                      <p:tavLst>
                                        <p:tav tm="0">
                                          <p:val>
                                            <p:strVal val="#ppt_x"/>
                                          </p:val>
                                        </p:tav>
                                        <p:tav tm="100000">
                                          <p:val>
                                            <p:strVal val="#ppt_x"/>
                                          </p:val>
                                        </p:tav>
                                      </p:tavLst>
                                    </p:anim>
                                    <p:anim calcmode="lin" valueType="num">
                                      <p:cBhvr>
                                        <p:cTn id="18" dur="500" fill="hold"/>
                                        <p:tgtEl>
                                          <p:spTgt spid="410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101"/>
                                        </p:tgtEl>
                                        <p:attrNameLst>
                                          <p:attrName>style.visibility</p:attrName>
                                        </p:attrNameLst>
                                      </p:cBhvr>
                                      <p:to>
                                        <p:strVal val="visible"/>
                                      </p:to>
                                    </p:set>
                                    <p:animEffect transition="in" filter="fade">
                                      <p:cBhvr>
                                        <p:cTn id="23" dur="500"/>
                                        <p:tgtEl>
                                          <p:spTgt spid="4101"/>
                                        </p:tgtEl>
                                      </p:cBhvr>
                                    </p:animEffect>
                                    <p:anim calcmode="lin" valueType="num">
                                      <p:cBhvr>
                                        <p:cTn id="24" dur="500" fill="hold"/>
                                        <p:tgtEl>
                                          <p:spTgt spid="4101"/>
                                        </p:tgtEl>
                                        <p:attrNameLst>
                                          <p:attrName>ppt_x</p:attrName>
                                        </p:attrNameLst>
                                      </p:cBhvr>
                                      <p:tavLst>
                                        <p:tav tm="0">
                                          <p:val>
                                            <p:strVal val="#ppt_x"/>
                                          </p:val>
                                        </p:tav>
                                        <p:tav tm="100000">
                                          <p:val>
                                            <p:strVal val="#ppt_x"/>
                                          </p:val>
                                        </p:tav>
                                      </p:tavLst>
                                    </p:anim>
                                    <p:anim calcmode="lin" valueType="num">
                                      <p:cBhvr>
                                        <p:cTn id="25" dur="500" fill="hold"/>
                                        <p:tgtEl>
                                          <p:spTgt spid="410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099"/>
                                        </p:tgtEl>
                                        <p:attrNameLst>
                                          <p:attrName>style.visibility</p:attrName>
                                        </p:attrNameLst>
                                      </p:cBhvr>
                                      <p:to>
                                        <p:strVal val="visible"/>
                                      </p:to>
                                    </p:set>
                                    <p:animEffect transition="in" filter="fade">
                                      <p:cBhvr>
                                        <p:cTn id="30" dur="500"/>
                                        <p:tgtEl>
                                          <p:spTgt spid="4099"/>
                                        </p:tgtEl>
                                      </p:cBhvr>
                                    </p:animEffect>
                                    <p:anim calcmode="lin" valueType="num">
                                      <p:cBhvr>
                                        <p:cTn id="31" dur="500" fill="hold"/>
                                        <p:tgtEl>
                                          <p:spTgt spid="4099"/>
                                        </p:tgtEl>
                                        <p:attrNameLst>
                                          <p:attrName>ppt_x</p:attrName>
                                        </p:attrNameLst>
                                      </p:cBhvr>
                                      <p:tavLst>
                                        <p:tav tm="0">
                                          <p:val>
                                            <p:strVal val="#ppt_x"/>
                                          </p:val>
                                        </p:tav>
                                        <p:tav tm="100000">
                                          <p:val>
                                            <p:strVal val="#ppt_x"/>
                                          </p:val>
                                        </p:tav>
                                      </p:tavLst>
                                    </p:anim>
                                    <p:anim calcmode="lin" valueType="num">
                                      <p:cBhvr>
                                        <p:cTn id="32" dur="500" fill="hold"/>
                                        <p:tgtEl>
                                          <p:spTgt spid="409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098"/>
                                        </p:tgtEl>
                                        <p:attrNameLst>
                                          <p:attrName>style.visibility</p:attrName>
                                        </p:attrNameLst>
                                      </p:cBhvr>
                                      <p:to>
                                        <p:strVal val="visible"/>
                                      </p:to>
                                    </p:set>
                                    <p:animEffect transition="in" filter="fade">
                                      <p:cBhvr>
                                        <p:cTn id="37" dur="500"/>
                                        <p:tgtEl>
                                          <p:spTgt spid="4098"/>
                                        </p:tgtEl>
                                      </p:cBhvr>
                                    </p:animEffect>
                                    <p:anim calcmode="lin" valueType="num">
                                      <p:cBhvr>
                                        <p:cTn id="38" dur="500" fill="hold"/>
                                        <p:tgtEl>
                                          <p:spTgt spid="4098"/>
                                        </p:tgtEl>
                                        <p:attrNameLst>
                                          <p:attrName>ppt_x</p:attrName>
                                        </p:attrNameLst>
                                      </p:cBhvr>
                                      <p:tavLst>
                                        <p:tav tm="0">
                                          <p:val>
                                            <p:strVal val="#ppt_x"/>
                                          </p:val>
                                        </p:tav>
                                        <p:tav tm="100000">
                                          <p:val>
                                            <p:strVal val="#ppt_x"/>
                                          </p:val>
                                        </p:tav>
                                      </p:tavLst>
                                    </p:anim>
                                    <p:anim calcmode="lin" valueType="num">
                                      <p:cBhvr>
                                        <p:cTn id="39" dur="5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132" y="2780928"/>
            <a:ext cx="8284692" cy="2123652"/>
          </a:xfrm>
          <a:prstGeom prst="rect">
            <a:avLst/>
          </a:prstGeom>
        </p:spPr>
        <p:txBody>
          <a:bodyPr wrap="square" lIns="91433" tIns="45717" rIns="91433" bIns="45717">
            <a:spAutoFit/>
          </a:bodyPr>
          <a:lstStyle/>
          <a:p>
            <a:pPr algn="just" rtl="1"/>
            <a:r>
              <a:rPr lang="ar-DZ" sz="2200" b="1" dirty="0">
                <a:solidFill>
                  <a:srgbClr val="002060"/>
                </a:solidFill>
                <a:latin typeface="Arial" pitchFamily="34" charset="0"/>
                <a:cs typeface="Arial" pitchFamily="34" charset="0"/>
              </a:rPr>
              <a:t>   </a:t>
            </a:r>
            <a:r>
              <a:rPr lang="ar-DZ" sz="2200" dirty="0">
                <a:solidFill>
                  <a:srgbClr val="002060"/>
                </a:solidFill>
                <a:latin typeface="Arial" pitchFamily="34" charset="0"/>
                <a:cs typeface="Arial" pitchFamily="34" charset="0"/>
              </a:rPr>
              <a:t>حظي قسم الدوريات باهتمام إدارة المكتبة حيث خصص له حيز مكاني </a:t>
            </a:r>
            <a:r>
              <a:rPr lang="ar-DZ" sz="2200" dirty="0" smtClean="0">
                <a:solidFill>
                  <a:srgbClr val="002060"/>
                </a:solidFill>
                <a:latin typeface="Arial" pitchFamily="34" charset="0"/>
                <a:cs typeface="Arial" pitchFamily="34" charset="0"/>
              </a:rPr>
              <a:t>معتبر يضم فضاء للمطالعة الداخلية، </a:t>
            </a:r>
            <a:r>
              <a:rPr lang="ar-SA" sz="2200" dirty="0" smtClean="0">
                <a:solidFill>
                  <a:srgbClr val="002060"/>
                </a:solidFill>
                <a:latin typeface="Arial" pitchFamily="34" charset="0"/>
                <a:cs typeface="Arial" pitchFamily="34" charset="0"/>
              </a:rPr>
              <a:t>والقسم </a:t>
            </a:r>
            <a:r>
              <a:rPr lang="ar-DZ" sz="2200" dirty="0" smtClean="0">
                <a:solidFill>
                  <a:srgbClr val="002060"/>
                </a:solidFill>
                <a:latin typeface="Arial" pitchFamily="34" charset="0"/>
                <a:cs typeface="Arial" pitchFamily="34" charset="0"/>
              </a:rPr>
              <a:t>يسيره</a:t>
            </a:r>
            <a:r>
              <a:rPr lang="ar-SA" sz="2200" dirty="0" smtClean="0">
                <a:solidFill>
                  <a:srgbClr val="002060"/>
                </a:solidFill>
                <a:latin typeface="Arial" pitchFamily="34" charset="0"/>
                <a:cs typeface="Arial" pitchFamily="34" charset="0"/>
              </a:rPr>
              <a:t> </a:t>
            </a:r>
            <a:r>
              <a:rPr lang="ar-SA" sz="2200" u="sng" dirty="0" smtClean="0">
                <a:solidFill>
                  <a:srgbClr val="002060"/>
                </a:solidFill>
                <a:latin typeface="Arial" pitchFamily="34" charset="0"/>
                <a:cs typeface="Arial" pitchFamily="34" charset="0"/>
              </a:rPr>
              <a:t>مسؤول</a:t>
            </a:r>
            <a:r>
              <a:rPr lang="ar-SA" sz="2200" dirty="0" smtClean="0">
                <a:solidFill>
                  <a:srgbClr val="002060"/>
                </a:solidFill>
                <a:latin typeface="Arial" pitchFamily="34" charset="0"/>
                <a:cs typeface="Arial" pitchFamily="34" charset="0"/>
              </a:rPr>
              <a:t> </a:t>
            </a:r>
            <a:r>
              <a:rPr lang="ar-DZ" sz="2200" dirty="0" smtClean="0">
                <a:solidFill>
                  <a:srgbClr val="002060"/>
                </a:solidFill>
                <a:latin typeface="Arial" pitchFamily="34" charset="0"/>
                <a:cs typeface="Arial" pitchFamily="34" charset="0"/>
              </a:rPr>
              <a:t>ال</a:t>
            </a:r>
            <a:r>
              <a:rPr lang="ar-SA" sz="2200" dirty="0" smtClean="0">
                <a:solidFill>
                  <a:srgbClr val="002060"/>
                </a:solidFill>
                <a:latin typeface="Arial" pitchFamily="34" charset="0"/>
                <a:cs typeface="Arial" pitchFamily="34" charset="0"/>
              </a:rPr>
              <a:t>مصلحة</a:t>
            </a:r>
            <a:r>
              <a:rPr lang="ar-DZ" sz="2200" dirty="0" smtClean="0">
                <a:solidFill>
                  <a:srgbClr val="002060"/>
                </a:solidFill>
                <a:latin typeface="Arial" pitchFamily="34" charset="0"/>
                <a:cs typeface="Arial" pitchFamily="34" charset="0"/>
              </a:rPr>
              <a:t>، حيث ي</a:t>
            </a:r>
            <a:r>
              <a:rPr lang="ar-SA" sz="2200" dirty="0" smtClean="0">
                <a:solidFill>
                  <a:srgbClr val="002060"/>
                </a:solidFill>
                <a:latin typeface="Arial" pitchFamily="34" charset="0"/>
                <a:cs typeface="Arial" pitchFamily="34" charset="0"/>
              </a:rPr>
              <a:t>سه</a:t>
            </a:r>
            <a:r>
              <a:rPr lang="ar-DZ" sz="2200" dirty="0">
                <a:solidFill>
                  <a:srgbClr val="002060"/>
                </a:solidFill>
                <a:latin typeface="Arial" pitchFamily="34" charset="0"/>
                <a:cs typeface="Arial" pitchFamily="34" charset="0"/>
              </a:rPr>
              <a:t>ر</a:t>
            </a:r>
            <a:r>
              <a:rPr lang="ar-SA" sz="2200" dirty="0" smtClean="0">
                <a:solidFill>
                  <a:srgbClr val="002060"/>
                </a:solidFill>
                <a:latin typeface="Arial" pitchFamily="34" charset="0"/>
                <a:cs typeface="Arial" pitchFamily="34" charset="0"/>
              </a:rPr>
              <a:t>على </a:t>
            </a:r>
            <a:r>
              <a:rPr lang="ar-DZ" sz="2200" dirty="0" smtClean="0">
                <a:solidFill>
                  <a:srgbClr val="002060"/>
                </a:solidFill>
                <a:latin typeface="Arial" pitchFamily="34" charset="0"/>
                <a:cs typeface="Arial" pitchFamily="34" charset="0"/>
              </a:rPr>
              <a:t>العمل </a:t>
            </a:r>
            <a:r>
              <a:rPr lang="ar-DZ" sz="2200" dirty="0">
                <a:solidFill>
                  <a:srgbClr val="002060"/>
                </a:solidFill>
                <a:latin typeface="Arial" pitchFamily="34" charset="0"/>
                <a:cs typeface="Arial" pitchFamily="34" charset="0"/>
              </a:rPr>
              <a:t>الفني لتهيئة أرضية معلوماتية تسهّل وصول الباحثين إلى ما يحتاجون إليه من  مواد معرفية تتميز بالدقة والحداثة؛ رصيده  متنوع يضم كل ما هو دوري: من مجلات ، نشرات ، جرائد ، ملتقيات ، ندوات وأدلة</a:t>
            </a:r>
            <a:r>
              <a:rPr lang="ar-DZ" sz="2200" dirty="0" smtClean="0">
                <a:solidFill>
                  <a:srgbClr val="002060"/>
                </a:solidFill>
                <a:latin typeface="Arial" pitchFamily="34" charset="0"/>
                <a:cs typeface="Arial" pitchFamily="34" charset="0"/>
              </a:rPr>
              <a:t>؛</a:t>
            </a:r>
            <a:r>
              <a:rPr lang="ar-SA" sz="2200" dirty="0" smtClean="0">
                <a:solidFill>
                  <a:srgbClr val="002060"/>
                </a:solidFill>
                <a:latin typeface="Arial" pitchFamily="34" charset="0"/>
                <a:cs typeface="Arial" pitchFamily="34" charset="0"/>
              </a:rPr>
              <a:t> </a:t>
            </a:r>
            <a:r>
              <a:rPr lang="ar-DZ" sz="2200" dirty="0" smtClean="0">
                <a:solidFill>
                  <a:srgbClr val="002060"/>
                </a:solidFill>
                <a:latin typeface="Arial" pitchFamily="34" charset="0"/>
                <a:cs typeface="Arial" pitchFamily="34" charset="0"/>
              </a:rPr>
              <a:t> </a:t>
            </a:r>
            <a:r>
              <a:rPr lang="ar-DZ" sz="2200" dirty="0">
                <a:solidFill>
                  <a:srgbClr val="002060"/>
                </a:solidFill>
                <a:latin typeface="Arial" pitchFamily="34" charset="0"/>
                <a:cs typeface="Arial" pitchFamily="34" charset="0"/>
              </a:rPr>
              <a:t>كما يحتوي هذا القسم على كل الأطروحات التي نوقشت </a:t>
            </a:r>
            <a:r>
              <a:rPr lang="ar-DZ" sz="2200" dirty="0" smtClean="0">
                <a:solidFill>
                  <a:srgbClr val="002060"/>
                </a:solidFill>
                <a:latin typeface="Arial" pitchFamily="34" charset="0"/>
                <a:cs typeface="Arial" pitchFamily="34" charset="0"/>
              </a:rPr>
              <a:t>بالجامعة، بالإضافة إلى رصيد معتبر من عمليتي الإهداء والتبادل.</a:t>
            </a:r>
            <a:r>
              <a:rPr lang="ar-SA" sz="2200" dirty="0" smtClean="0">
                <a:solidFill>
                  <a:srgbClr val="002060"/>
                </a:solidFill>
                <a:latin typeface="Arial" pitchFamily="34" charset="0"/>
                <a:cs typeface="Arial" pitchFamily="34" charset="0"/>
              </a:rPr>
              <a:t> </a:t>
            </a:r>
            <a:r>
              <a:rPr lang="ar-DZ" sz="2200" dirty="0" smtClean="0">
                <a:solidFill>
                  <a:srgbClr val="002060"/>
                </a:solidFill>
                <a:latin typeface="Arial" pitchFamily="34" charset="0"/>
                <a:cs typeface="Arial" pitchFamily="34" charset="0"/>
              </a:rPr>
              <a:t>.</a:t>
            </a:r>
            <a:endParaRPr lang="fr-FR" sz="2200" dirty="0">
              <a:solidFill>
                <a:srgbClr val="002060"/>
              </a:solidFill>
              <a:latin typeface="Arial" pitchFamily="34" charset="0"/>
              <a:cs typeface="Arial" pitchFamily="34" charset="0"/>
            </a:endParaRPr>
          </a:p>
        </p:txBody>
      </p:sp>
      <p:sp>
        <p:nvSpPr>
          <p:cNvPr id="5" name="Rectangle 4"/>
          <p:cNvSpPr/>
          <p:nvPr/>
        </p:nvSpPr>
        <p:spPr>
          <a:xfrm>
            <a:off x="6764842" y="371280"/>
            <a:ext cx="1824203" cy="646325"/>
          </a:xfrm>
          <a:prstGeom prst="rect">
            <a:avLst/>
          </a:prstGeom>
        </p:spPr>
        <p:txBody>
          <a:bodyPr wrap="square" lIns="91433" tIns="45717" rIns="91433" bIns="45717">
            <a:spAutoFit/>
          </a:bodyPr>
          <a:lstStyle/>
          <a:p>
            <a:pPr algn="ctr"/>
            <a:r>
              <a:rPr lang="ar-DZ" sz="3600" b="1" dirty="0" smtClean="0">
                <a:solidFill>
                  <a:srgbClr val="002060"/>
                </a:solidFill>
                <a:cs typeface="DTP Naskh" pitchFamily="2" charset="-78"/>
              </a:rPr>
              <a:t>4-الأقسام</a:t>
            </a:r>
            <a:endParaRPr lang="fr-FR" sz="4000" b="1" dirty="0">
              <a:solidFill>
                <a:srgbClr val="002060"/>
              </a:solidFill>
              <a:cs typeface="DTP Naskh" pitchFamily="2" charset="-78"/>
            </a:endParaRPr>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6240" y="692696"/>
            <a:ext cx="1824201" cy="223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770186"/>
            <a:ext cx="426485" cy="40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635896" y="570997"/>
            <a:ext cx="2871641" cy="646325"/>
          </a:xfrm>
          <a:prstGeom prst="rect">
            <a:avLst/>
          </a:prstGeom>
        </p:spPr>
        <p:txBody>
          <a:bodyPr wrap="square" lIns="91433" tIns="45717" rIns="91433" bIns="45717">
            <a:spAutoFit/>
          </a:bodyPr>
          <a:lstStyle/>
          <a:p>
            <a:pPr algn="ctr"/>
            <a:r>
              <a:rPr lang="ar-DZ" sz="3600" u="sng" dirty="0" smtClean="0">
                <a:solidFill>
                  <a:srgbClr val="002060"/>
                </a:solidFill>
                <a:effectLst>
                  <a:outerShdw blurRad="38100" dist="38100" dir="2700000" algn="tl">
                    <a:srgbClr val="000000">
                      <a:alpha val="43137"/>
                    </a:srgbClr>
                  </a:outerShdw>
                </a:effectLst>
                <a:cs typeface="DTP Naskh" pitchFamily="2" charset="-78"/>
              </a:rPr>
              <a:t>قسم   </a:t>
            </a:r>
            <a:r>
              <a:rPr lang="ar-DZ" sz="3200" b="1" u="sng" dirty="0" smtClean="0">
                <a:solidFill>
                  <a:srgbClr val="002060"/>
                </a:solidFill>
                <a:effectLst>
                  <a:outerShdw blurRad="38100" dist="38100" dir="2700000" algn="tl">
                    <a:srgbClr val="000000">
                      <a:alpha val="43137"/>
                    </a:srgbClr>
                  </a:outerShdw>
                </a:effectLst>
                <a:cs typeface="DTP Naskh" pitchFamily="2" charset="-78"/>
              </a:rPr>
              <a:t>الدوريات</a:t>
            </a:r>
            <a:endParaRPr lang="fr-FR" sz="3600" b="1" u="sng" dirty="0">
              <a:solidFill>
                <a:srgbClr val="002060"/>
              </a:solidFill>
              <a:effectLst>
                <a:outerShdw blurRad="38100" dist="38100" dir="2700000" algn="tl">
                  <a:srgbClr val="000000">
                    <a:alpha val="43137"/>
                  </a:srgbClr>
                </a:outerShdw>
              </a:effectLst>
              <a:cs typeface="DTP Naskh" pitchFamily="2" charset="-78"/>
            </a:endParaRPr>
          </a:p>
        </p:txBody>
      </p:sp>
      <p:graphicFrame>
        <p:nvGraphicFramePr>
          <p:cNvPr id="7" name="Diagramme 6"/>
          <p:cNvGraphicFramePr/>
          <p:nvPr>
            <p:extLst>
              <p:ext uri="{D42A27DB-BD31-4B8C-83A1-F6EECF244321}">
                <p14:modId xmlns:p14="http://schemas.microsoft.com/office/powerpoint/2010/main" val="2885020753"/>
              </p:ext>
            </p:extLst>
          </p:nvPr>
        </p:nvGraphicFramePr>
        <p:xfrm>
          <a:off x="600907" y="4509120"/>
          <a:ext cx="7987651" cy="19932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26" name="Picture 2" descr="C:\Users\ink\Pictures\2013-03-27 mactaba\mactaba 2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60382" y="1268760"/>
            <a:ext cx="3847581" cy="143745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rot="20264015">
            <a:off x="2691862" y="1682853"/>
            <a:ext cx="2369349" cy="690337"/>
          </a:xfrm>
        </p:spPr>
        <p:txBody>
          <a:bodyPr/>
          <a:lstStyle/>
          <a:p>
            <a:r>
              <a:rPr lang="ar-DZ" sz="1800" dirty="0">
                <a:solidFill>
                  <a:srgbClr val="C00000"/>
                </a:solidFill>
                <a:latin typeface="Arial" pitchFamily="34" charset="0"/>
                <a:cs typeface="Arial" pitchFamily="34" charset="0"/>
              </a:rPr>
              <a:t>يتبع هذا القسم نظام الرفوف المفتوحة</a:t>
            </a:r>
            <a:endParaRPr lang="fr-FR" sz="1800" dirty="0">
              <a:solidFill>
                <a:srgbClr val="C00000"/>
              </a:solidFill>
            </a:endParaRPr>
          </a:p>
        </p:txBody>
      </p:sp>
      <p:pic>
        <p:nvPicPr>
          <p:cNvPr id="3"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9756" y="404664"/>
            <a:ext cx="1407683" cy="1057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770389">
            <a:off x="1385464" y="721943"/>
            <a:ext cx="1611709" cy="122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641776">
            <a:off x="635564" y="844164"/>
            <a:ext cx="2272489" cy="88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869816">
            <a:off x="1267905" y="1333957"/>
            <a:ext cx="1370687" cy="1017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842952">
            <a:off x="462148" y="1730098"/>
            <a:ext cx="1534153" cy="86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518375"/>
      </p:ext>
    </p:extLst>
  </p:cSld>
  <p:clrMapOvr>
    <a:masterClrMapping/>
  </p:clrMapOvr>
  <p:transition spd="slow" advClick="0" advTm="1000">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24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5"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2000"/>
                                        <p:tgtEl>
                                          <p:spTgt spid="3"/>
                                        </p:tgtEl>
                                      </p:cBhvr>
                                    </p:animEffect>
                                    <p:anim calcmode="lin" valueType="num">
                                      <p:cBhvr>
                                        <p:cTn id="30" dur="2000" fill="hold"/>
                                        <p:tgtEl>
                                          <p:spTgt spid="3"/>
                                        </p:tgtEl>
                                        <p:attrNameLst>
                                          <p:attrName>style.rotation</p:attrName>
                                        </p:attrNameLst>
                                      </p:cBhvr>
                                      <p:tavLst>
                                        <p:tav tm="0">
                                          <p:val>
                                            <p:fltVal val="720"/>
                                          </p:val>
                                        </p:tav>
                                        <p:tav tm="100000">
                                          <p:val>
                                            <p:fltVal val="0"/>
                                          </p:val>
                                        </p:tav>
                                      </p:tavLst>
                                    </p:anim>
                                    <p:anim calcmode="lin" valueType="num">
                                      <p:cBhvr>
                                        <p:cTn id="31" dur="2000" fill="hold"/>
                                        <p:tgtEl>
                                          <p:spTgt spid="3"/>
                                        </p:tgtEl>
                                        <p:attrNameLst>
                                          <p:attrName>ppt_h</p:attrName>
                                        </p:attrNameLst>
                                      </p:cBhvr>
                                      <p:tavLst>
                                        <p:tav tm="0">
                                          <p:val>
                                            <p:fltVal val="0"/>
                                          </p:val>
                                        </p:tav>
                                        <p:tav tm="100000">
                                          <p:val>
                                            <p:strVal val="#ppt_h"/>
                                          </p:val>
                                        </p:tav>
                                      </p:tavLst>
                                    </p:anim>
                                    <p:anim calcmode="lin" valueType="num">
                                      <p:cBhvr>
                                        <p:cTn id="32" dur="2000" fill="hold"/>
                                        <p:tgtEl>
                                          <p:spTgt spid="3"/>
                                        </p:tgtEl>
                                        <p:attrNameLst>
                                          <p:attrName>ppt_w</p:attrName>
                                        </p:attrNameLst>
                                      </p:cBhvr>
                                      <p:tavLst>
                                        <p:tav tm="0">
                                          <p:val>
                                            <p:fltVal val="0"/>
                                          </p:val>
                                        </p:tav>
                                        <p:tav tm="100000">
                                          <p:val>
                                            <p:strVal val="#ppt_w"/>
                                          </p:val>
                                        </p:tav>
                                      </p:tavLst>
                                    </p:anim>
                                  </p:childTnLst>
                                </p:cTn>
                              </p:par>
                            </p:childTnLst>
                          </p:cTn>
                        </p:par>
                      </p:childTnLst>
                    </p:cTn>
                  </p:par>
                  <p:par>
                    <p:cTn id="33" fill="hold">
                      <p:stCondLst>
                        <p:cond delay="indefinite"/>
                      </p:stCondLst>
                      <p:childTnLst>
                        <p:par>
                          <p:cTn id="34" fill="hold">
                            <p:stCondLst>
                              <p:cond delay="0"/>
                            </p:stCondLst>
                            <p:childTnLst>
                              <p:par>
                                <p:cTn id="35" presetID="35" presetClass="entr" presetSubtype="0" fill="hold" nodeType="clickEffect">
                                  <p:stCondLst>
                                    <p:cond delay="0"/>
                                  </p:stCondLst>
                                  <p:childTnLst>
                                    <p:set>
                                      <p:cBhvr>
                                        <p:cTn id="36" dur="1" fill="hold">
                                          <p:stCondLst>
                                            <p:cond delay="0"/>
                                          </p:stCondLst>
                                        </p:cTn>
                                        <p:tgtEl>
                                          <p:spTgt spid="2051"/>
                                        </p:tgtEl>
                                        <p:attrNameLst>
                                          <p:attrName>style.visibility</p:attrName>
                                        </p:attrNameLst>
                                      </p:cBhvr>
                                      <p:to>
                                        <p:strVal val="visible"/>
                                      </p:to>
                                    </p:set>
                                    <p:animEffect transition="in" filter="fade">
                                      <p:cBhvr>
                                        <p:cTn id="37" dur="2000"/>
                                        <p:tgtEl>
                                          <p:spTgt spid="2051"/>
                                        </p:tgtEl>
                                      </p:cBhvr>
                                    </p:animEffect>
                                    <p:anim calcmode="lin" valueType="num">
                                      <p:cBhvr>
                                        <p:cTn id="38" dur="2000" fill="hold"/>
                                        <p:tgtEl>
                                          <p:spTgt spid="2051"/>
                                        </p:tgtEl>
                                        <p:attrNameLst>
                                          <p:attrName>style.rotation</p:attrName>
                                        </p:attrNameLst>
                                      </p:cBhvr>
                                      <p:tavLst>
                                        <p:tav tm="0">
                                          <p:val>
                                            <p:fltVal val="720"/>
                                          </p:val>
                                        </p:tav>
                                        <p:tav tm="100000">
                                          <p:val>
                                            <p:fltVal val="0"/>
                                          </p:val>
                                        </p:tav>
                                      </p:tavLst>
                                    </p:anim>
                                    <p:anim calcmode="lin" valueType="num">
                                      <p:cBhvr>
                                        <p:cTn id="39" dur="2000" fill="hold"/>
                                        <p:tgtEl>
                                          <p:spTgt spid="2051"/>
                                        </p:tgtEl>
                                        <p:attrNameLst>
                                          <p:attrName>ppt_h</p:attrName>
                                        </p:attrNameLst>
                                      </p:cBhvr>
                                      <p:tavLst>
                                        <p:tav tm="0">
                                          <p:val>
                                            <p:fltVal val="0"/>
                                          </p:val>
                                        </p:tav>
                                        <p:tav tm="100000">
                                          <p:val>
                                            <p:strVal val="#ppt_h"/>
                                          </p:val>
                                        </p:tav>
                                      </p:tavLst>
                                    </p:anim>
                                    <p:anim calcmode="lin" valueType="num">
                                      <p:cBhvr>
                                        <p:cTn id="40" dur="2000" fill="hold"/>
                                        <p:tgtEl>
                                          <p:spTgt spid="2051"/>
                                        </p:tgtEl>
                                        <p:attrNameLst>
                                          <p:attrName>ppt_w</p:attrName>
                                        </p:attrNameLst>
                                      </p:cBhvr>
                                      <p:tavLst>
                                        <p:tav tm="0">
                                          <p:val>
                                            <p:fltVal val="0"/>
                                          </p:val>
                                        </p:tav>
                                        <p:tav tm="100000">
                                          <p:val>
                                            <p:strVal val="#ppt_w"/>
                                          </p:val>
                                        </p:tav>
                                      </p:tavLst>
                                    </p:anim>
                                  </p:childTnLst>
                                </p:cTn>
                              </p:par>
                            </p:childTnLst>
                          </p:cTn>
                        </p:par>
                      </p:childTnLst>
                    </p:cTn>
                  </p:par>
                  <p:par>
                    <p:cTn id="41" fill="hold">
                      <p:stCondLst>
                        <p:cond delay="indefinite"/>
                      </p:stCondLst>
                      <p:childTnLst>
                        <p:par>
                          <p:cTn id="42" fill="hold">
                            <p:stCondLst>
                              <p:cond delay="0"/>
                            </p:stCondLst>
                            <p:childTnLst>
                              <p:par>
                                <p:cTn id="43" presetID="35" presetClass="entr" presetSubtype="0" fill="hold" nodeType="clickEffect">
                                  <p:stCondLst>
                                    <p:cond delay="0"/>
                                  </p:stCondLst>
                                  <p:childTnLst>
                                    <p:set>
                                      <p:cBhvr>
                                        <p:cTn id="44" dur="1" fill="hold">
                                          <p:stCondLst>
                                            <p:cond delay="0"/>
                                          </p:stCondLst>
                                        </p:cTn>
                                        <p:tgtEl>
                                          <p:spTgt spid="2052"/>
                                        </p:tgtEl>
                                        <p:attrNameLst>
                                          <p:attrName>style.visibility</p:attrName>
                                        </p:attrNameLst>
                                      </p:cBhvr>
                                      <p:to>
                                        <p:strVal val="visible"/>
                                      </p:to>
                                    </p:set>
                                    <p:animEffect transition="in" filter="fade">
                                      <p:cBhvr>
                                        <p:cTn id="45" dur="2000"/>
                                        <p:tgtEl>
                                          <p:spTgt spid="2052"/>
                                        </p:tgtEl>
                                      </p:cBhvr>
                                    </p:animEffect>
                                    <p:anim calcmode="lin" valueType="num">
                                      <p:cBhvr>
                                        <p:cTn id="46" dur="2000" fill="hold"/>
                                        <p:tgtEl>
                                          <p:spTgt spid="2052"/>
                                        </p:tgtEl>
                                        <p:attrNameLst>
                                          <p:attrName>style.rotation</p:attrName>
                                        </p:attrNameLst>
                                      </p:cBhvr>
                                      <p:tavLst>
                                        <p:tav tm="0">
                                          <p:val>
                                            <p:fltVal val="720"/>
                                          </p:val>
                                        </p:tav>
                                        <p:tav tm="100000">
                                          <p:val>
                                            <p:fltVal val="0"/>
                                          </p:val>
                                        </p:tav>
                                      </p:tavLst>
                                    </p:anim>
                                    <p:anim calcmode="lin" valueType="num">
                                      <p:cBhvr>
                                        <p:cTn id="47" dur="2000" fill="hold"/>
                                        <p:tgtEl>
                                          <p:spTgt spid="2052"/>
                                        </p:tgtEl>
                                        <p:attrNameLst>
                                          <p:attrName>ppt_h</p:attrName>
                                        </p:attrNameLst>
                                      </p:cBhvr>
                                      <p:tavLst>
                                        <p:tav tm="0">
                                          <p:val>
                                            <p:fltVal val="0"/>
                                          </p:val>
                                        </p:tav>
                                        <p:tav tm="100000">
                                          <p:val>
                                            <p:strVal val="#ppt_h"/>
                                          </p:val>
                                        </p:tav>
                                      </p:tavLst>
                                    </p:anim>
                                    <p:anim calcmode="lin" valueType="num">
                                      <p:cBhvr>
                                        <p:cTn id="48" dur="2000" fill="hold"/>
                                        <p:tgtEl>
                                          <p:spTgt spid="2052"/>
                                        </p:tgtEl>
                                        <p:attrNameLst>
                                          <p:attrName>ppt_w</p:attrName>
                                        </p:attrNameLst>
                                      </p:cBhvr>
                                      <p:tavLst>
                                        <p:tav tm="0">
                                          <p:val>
                                            <p:fltVal val="0"/>
                                          </p:val>
                                        </p:tav>
                                        <p:tav tm="100000">
                                          <p:val>
                                            <p:strVal val="#ppt_w"/>
                                          </p:val>
                                        </p:tav>
                                      </p:tavLst>
                                    </p:anim>
                                  </p:childTnLst>
                                </p:cTn>
                              </p:par>
                            </p:childTnLst>
                          </p:cTn>
                        </p:par>
                      </p:childTnLst>
                    </p:cTn>
                  </p:par>
                  <p:par>
                    <p:cTn id="49" fill="hold">
                      <p:stCondLst>
                        <p:cond delay="indefinite"/>
                      </p:stCondLst>
                      <p:childTnLst>
                        <p:par>
                          <p:cTn id="50" fill="hold">
                            <p:stCondLst>
                              <p:cond delay="0"/>
                            </p:stCondLst>
                            <p:childTnLst>
                              <p:par>
                                <p:cTn id="51" presetID="35" presetClass="entr" presetSubtype="0" fill="hold" nodeType="clickEffect">
                                  <p:stCondLst>
                                    <p:cond delay="0"/>
                                  </p:stCondLst>
                                  <p:childTnLst>
                                    <p:set>
                                      <p:cBhvr>
                                        <p:cTn id="52" dur="1" fill="hold">
                                          <p:stCondLst>
                                            <p:cond delay="0"/>
                                          </p:stCondLst>
                                        </p:cTn>
                                        <p:tgtEl>
                                          <p:spTgt spid="2053"/>
                                        </p:tgtEl>
                                        <p:attrNameLst>
                                          <p:attrName>style.visibility</p:attrName>
                                        </p:attrNameLst>
                                      </p:cBhvr>
                                      <p:to>
                                        <p:strVal val="visible"/>
                                      </p:to>
                                    </p:set>
                                    <p:animEffect transition="in" filter="fade">
                                      <p:cBhvr>
                                        <p:cTn id="53" dur="2000"/>
                                        <p:tgtEl>
                                          <p:spTgt spid="2053"/>
                                        </p:tgtEl>
                                      </p:cBhvr>
                                    </p:animEffect>
                                    <p:anim calcmode="lin" valueType="num">
                                      <p:cBhvr>
                                        <p:cTn id="54" dur="2000" fill="hold"/>
                                        <p:tgtEl>
                                          <p:spTgt spid="2053"/>
                                        </p:tgtEl>
                                        <p:attrNameLst>
                                          <p:attrName>style.rotation</p:attrName>
                                        </p:attrNameLst>
                                      </p:cBhvr>
                                      <p:tavLst>
                                        <p:tav tm="0">
                                          <p:val>
                                            <p:fltVal val="720"/>
                                          </p:val>
                                        </p:tav>
                                        <p:tav tm="100000">
                                          <p:val>
                                            <p:fltVal val="0"/>
                                          </p:val>
                                        </p:tav>
                                      </p:tavLst>
                                    </p:anim>
                                    <p:anim calcmode="lin" valueType="num">
                                      <p:cBhvr>
                                        <p:cTn id="55" dur="2000" fill="hold"/>
                                        <p:tgtEl>
                                          <p:spTgt spid="2053"/>
                                        </p:tgtEl>
                                        <p:attrNameLst>
                                          <p:attrName>ppt_h</p:attrName>
                                        </p:attrNameLst>
                                      </p:cBhvr>
                                      <p:tavLst>
                                        <p:tav tm="0">
                                          <p:val>
                                            <p:fltVal val="0"/>
                                          </p:val>
                                        </p:tav>
                                        <p:tav tm="100000">
                                          <p:val>
                                            <p:strVal val="#ppt_h"/>
                                          </p:val>
                                        </p:tav>
                                      </p:tavLst>
                                    </p:anim>
                                    <p:anim calcmode="lin" valueType="num">
                                      <p:cBhvr>
                                        <p:cTn id="56" dur="2000" fill="hold"/>
                                        <p:tgtEl>
                                          <p:spTgt spid="2053"/>
                                        </p:tgtEl>
                                        <p:attrNameLst>
                                          <p:attrName>ppt_w</p:attrName>
                                        </p:attrNameLst>
                                      </p:cBhvr>
                                      <p:tavLst>
                                        <p:tav tm="0">
                                          <p:val>
                                            <p:fltVal val="0"/>
                                          </p:val>
                                        </p:tav>
                                        <p:tav tm="100000">
                                          <p:val>
                                            <p:strVal val="#ppt_w"/>
                                          </p:val>
                                        </p:tav>
                                      </p:tavLst>
                                    </p:anim>
                                  </p:childTnLst>
                                </p:cTn>
                              </p:par>
                            </p:childTnLst>
                          </p:cTn>
                        </p:par>
                      </p:childTnLst>
                    </p:cTn>
                  </p:par>
                  <p:par>
                    <p:cTn id="57" fill="hold">
                      <p:stCondLst>
                        <p:cond delay="indefinite"/>
                      </p:stCondLst>
                      <p:childTnLst>
                        <p:par>
                          <p:cTn id="58" fill="hold">
                            <p:stCondLst>
                              <p:cond delay="0"/>
                            </p:stCondLst>
                            <p:childTnLst>
                              <p:par>
                                <p:cTn id="59" presetID="35" presetClass="entr" presetSubtype="0" fill="hold" nodeType="clickEffect">
                                  <p:stCondLst>
                                    <p:cond delay="0"/>
                                  </p:stCondLst>
                                  <p:childTnLst>
                                    <p:set>
                                      <p:cBhvr>
                                        <p:cTn id="60" dur="1" fill="hold">
                                          <p:stCondLst>
                                            <p:cond delay="0"/>
                                          </p:stCondLst>
                                        </p:cTn>
                                        <p:tgtEl>
                                          <p:spTgt spid="2054"/>
                                        </p:tgtEl>
                                        <p:attrNameLst>
                                          <p:attrName>style.visibility</p:attrName>
                                        </p:attrNameLst>
                                      </p:cBhvr>
                                      <p:to>
                                        <p:strVal val="visible"/>
                                      </p:to>
                                    </p:set>
                                    <p:animEffect transition="in" filter="fade">
                                      <p:cBhvr>
                                        <p:cTn id="61" dur="2000"/>
                                        <p:tgtEl>
                                          <p:spTgt spid="2054"/>
                                        </p:tgtEl>
                                      </p:cBhvr>
                                    </p:animEffect>
                                    <p:anim calcmode="lin" valueType="num">
                                      <p:cBhvr>
                                        <p:cTn id="62" dur="2000" fill="hold"/>
                                        <p:tgtEl>
                                          <p:spTgt spid="2054"/>
                                        </p:tgtEl>
                                        <p:attrNameLst>
                                          <p:attrName>style.rotation</p:attrName>
                                        </p:attrNameLst>
                                      </p:cBhvr>
                                      <p:tavLst>
                                        <p:tav tm="0">
                                          <p:val>
                                            <p:fltVal val="720"/>
                                          </p:val>
                                        </p:tav>
                                        <p:tav tm="100000">
                                          <p:val>
                                            <p:fltVal val="0"/>
                                          </p:val>
                                        </p:tav>
                                      </p:tavLst>
                                    </p:anim>
                                    <p:anim calcmode="lin" valueType="num">
                                      <p:cBhvr>
                                        <p:cTn id="63" dur="2000" fill="hold"/>
                                        <p:tgtEl>
                                          <p:spTgt spid="2054"/>
                                        </p:tgtEl>
                                        <p:attrNameLst>
                                          <p:attrName>ppt_h</p:attrName>
                                        </p:attrNameLst>
                                      </p:cBhvr>
                                      <p:tavLst>
                                        <p:tav tm="0">
                                          <p:val>
                                            <p:fltVal val="0"/>
                                          </p:val>
                                        </p:tav>
                                        <p:tav tm="100000">
                                          <p:val>
                                            <p:strVal val="#ppt_h"/>
                                          </p:val>
                                        </p:tav>
                                      </p:tavLst>
                                    </p:anim>
                                    <p:anim calcmode="lin" valueType="num">
                                      <p:cBhvr>
                                        <p:cTn id="64" dur="2000" fill="hold"/>
                                        <p:tgtEl>
                                          <p:spTgt spid="2054"/>
                                        </p:tgtEl>
                                        <p:attrNameLst>
                                          <p:attrName>ppt_w</p:attrName>
                                        </p:attrNameLst>
                                      </p:cBhvr>
                                      <p:tavLst>
                                        <p:tav tm="0">
                                          <p:val>
                                            <p:fltVal val="0"/>
                                          </p:val>
                                        </p:tav>
                                        <p:tav tm="100000">
                                          <p:val>
                                            <p:strVal val="#ppt_w"/>
                                          </p:val>
                                        </p:tav>
                                      </p:tavLst>
                                    </p:anim>
                                  </p:childTnLst>
                                </p:cTn>
                              </p:par>
                            </p:childTnLst>
                          </p:cTn>
                        </p:par>
                      </p:childTnLst>
                    </p:cTn>
                  </p:par>
                  <p:par>
                    <p:cTn id="65" fill="hold">
                      <p:stCondLst>
                        <p:cond delay="indefinite"/>
                      </p:stCondLst>
                      <p:childTnLst>
                        <p:par>
                          <p:cTn id="66" fill="hold">
                            <p:stCondLst>
                              <p:cond delay="0"/>
                            </p:stCondLst>
                            <p:childTnLst>
                              <p:par>
                                <p:cTn id="67" presetID="45" presetClass="entr" presetSubtype="0" fill="hold" nodeType="clickEffect">
                                  <p:stCondLst>
                                    <p:cond delay="0"/>
                                  </p:stCondLst>
                                  <p:childTnLst>
                                    <p:set>
                                      <p:cBhvr>
                                        <p:cTn id="68" dur="1" fill="hold">
                                          <p:stCondLst>
                                            <p:cond delay="0"/>
                                          </p:stCondLst>
                                        </p:cTn>
                                        <p:tgtEl>
                                          <p:spTgt spid="1026"/>
                                        </p:tgtEl>
                                        <p:attrNameLst>
                                          <p:attrName>style.visibility</p:attrName>
                                        </p:attrNameLst>
                                      </p:cBhvr>
                                      <p:to>
                                        <p:strVal val="visible"/>
                                      </p:to>
                                    </p:set>
                                    <p:animEffect transition="in" filter="fade">
                                      <p:cBhvr>
                                        <p:cTn id="69" dur="750"/>
                                        <p:tgtEl>
                                          <p:spTgt spid="1026"/>
                                        </p:tgtEl>
                                      </p:cBhvr>
                                    </p:animEffect>
                                    <p:anim calcmode="lin" valueType="num">
                                      <p:cBhvr>
                                        <p:cTn id="70" dur="750" fill="hold"/>
                                        <p:tgtEl>
                                          <p:spTgt spid="1026"/>
                                        </p:tgtEl>
                                        <p:attrNameLst>
                                          <p:attrName>ppt_w</p:attrName>
                                        </p:attrNameLst>
                                      </p:cBhvr>
                                      <p:tavLst>
                                        <p:tav tm="0" fmla="#ppt_w*sin(2.5*pi*$)">
                                          <p:val>
                                            <p:fltVal val="0"/>
                                          </p:val>
                                        </p:tav>
                                        <p:tav tm="100000">
                                          <p:val>
                                            <p:fltVal val="1"/>
                                          </p:val>
                                        </p:tav>
                                      </p:tavLst>
                                    </p:anim>
                                    <p:anim calcmode="lin" valueType="num">
                                      <p:cBhvr>
                                        <p:cTn id="71" dur="750" fill="hold"/>
                                        <p:tgtEl>
                                          <p:spTgt spid="1026"/>
                                        </p:tgtEl>
                                        <p:attrNameLst>
                                          <p:attrName>ppt_h</p:attrName>
                                        </p:attrNameLst>
                                      </p:cBhvr>
                                      <p:tavLst>
                                        <p:tav tm="0">
                                          <p:val>
                                            <p:strVal val="#ppt_h"/>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41" presetClass="entr" presetSubtype="0" fill="hold" grpId="0" nodeType="clickEffect">
                                  <p:stCondLst>
                                    <p:cond delay="0"/>
                                  </p:stCondLst>
                                  <p:iterate type="lt">
                                    <p:tmPct val="10000"/>
                                  </p:iterate>
                                  <p:childTnLst>
                                    <p:set>
                                      <p:cBhvr>
                                        <p:cTn id="75" dur="1" fill="hold">
                                          <p:stCondLst>
                                            <p:cond delay="0"/>
                                          </p:stCondLst>
                                        </p:cTn>
                                        <p:tgtEl>
                                          <p:spTgt spid="4"/>
                                        </p:tgtEl>
                                        <p:attrNameLst>
                                          <p:attrName>style.visibility</p:attrName>
                                        </p:attrNameLst>
                                      </p:cBhvr>
                                      <p:to>
                                        <p:strVal val="visible"/>
                                      </p:to>
                                    </p:set>
                                    <p:anim calcmode="lin" valueType="num">
                                      <p:cBhvr>
                                        <p:cTn id="76" dur="7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77" dur="750" fill="hold"/>
                                        <p:tgtEl>
                                          <p:spTgt spid="4"/>
                                        </p:tgtEl>
                                        <p:attrNameLst>
                                          <p:attrName>ppt_y</p:attrName>
                                        </p:attrNameLst>
                                      </p:cBhvr>
                                      <p:tavLst>
                                        <p:tav tm="0">
                                          <p:val>
                                            <p:strVal val="#ppt_y"/>
                                          </p:val>
                                        </p:tav>
                                        <p:tav tm="100000">
                                          <p:val>
                                            <p:strVal val="#ppt_y"/>
                                          </p:val>
                                        </p:tav>
                                      </p:tavLst>
                                    </p:anim>
                                    <p:anim calcmode="lin" valueType="num">
                                      <p:cBhvr>
                                        <p:cTn id="78" dur="7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79" dur="7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80" dur="750" tmFilter="0,0; .5, 1; 1, 1"/>
                                        <p:tgtEl>
                                          <p:spTgt spid="4"/>
                                        </p:tgtEl>
                                      </p:cBhvr>
                                    </p:animEffect>
                                  </p:childTnLst>
                                </p:cTn>
                              </p:par>
                            </p:childTnLst>
                          </p:cTn>
                        </p:par>
                      </p:childTnLst>
                    </p:cTn>
                  </p:par>
                  <p:par>
                    <p:cTn id="81" fill="hold">
                      <p:stCondLst>
                        <p:cond delay="indefinite"/>
                      </p:stCondLst>
                      <p:childTnLst>
                        <p:par>
                          <p:cTn id="82" fill="hold">
                            <p:stCondLst>
                              <p:cond delay="0"/>
                            </p:stCondLst>
                            <p:childTnLst>
                              <p:par>
                                <p:cTn id="83" presetID="36" presetClass="emph" presetSubtype="0" fill="hold" grpId="0" nodeType="clickEffect">
                                  <p:stCondLst>
                                    <p:cond delay="0"/>
                                  </p:stCondLst>
                                  <p:iterate type="lt">
                                    <p:tmPct val="10000"/>
                                  </p:iterate>
                                  <p:childTnLst>
                                    <p:animScale>
                                      <p:cBhvr>
                                        <p:cTn id="84" dur="250" autoRev="1" fill="hold">
                                          <p:stCondLst>
                                            <p:cond delay="0"/>
                                          </p:stCondLst>
                                        </p:cTn>
                                        <p:tgtEl>
                                          <p:spTgt spid="2"/>
                                        </p:tgtEl>
                                      </p:cBhvr>
                                      <p:to x="80000" y="100000"/>
                                    </p:animScale>
                                    <p:anim by="(#ppt_w*0.10)" calcmode="lin" valueType="num">
                                      <p:cBhvr>
                                        <p:cTn id="85" dur="250" autoRev="1" fill="hold">
                                          <p:stCondLst>
                                            <p:cond delay="0"/>
                                          </p:stCondLst>
                                        </p:cTn>
                                        <p:tgtEl>
                                          <p:spTgt spid="2"/>
                                        </p:tgtEl>
                                        <p:attrNameLst>
                                          <p:attrName>ppt_x</p:attrName>
                                        </p:attrNameLst>
                                      </p:cBhvr>
                                    </p:anim>
                                    <p:anim by="(-#ppt_w*0.10)" calcmode="lin" valueType="num">
                                      <p:cBhvr>
                                        <p:cTn id="86" dur="250" autoRev="1" fill="hold">
                                          <p:stCondLst>
                                            <p:cond delay="0"/>
                                          </p:stCondLst>
                                        </p:cTn>
                                        <p:tgtEl>
                                          <p:spTgt spid="2"/>
                                        </p:tgtEl>
                                        <p:attrNameLst>
                                          <p:attrName>ppt_y</p:attrName>
                                        </p:attrNameLst>
                                      </p:cBhvr>
                                    </p:anim>
                                    <p:animRot by="-480000">
                                      <p:cBhvr>
                                        <p:cTn id="87" dur="250" autoRev="1" fill="hold">
                                          <p:stCondLst>
                                            <p:cond delay="0"/>
                                          </p:stCondLst>
                                        </p:cTn>
                                        <p:tgtEl>
                                          <p:spTgt spid="2"/>
                                        </p:tgtEl>
                                        <p:attrNameLst>
                                          <p:attrName>r</p:attrName>
                                        </p:attrNameLst>
                                      </p:cBhvr>
                                    </p:animRot>
                                  </p:childTnLst>
                                </p:cTn>
                              </p:par>
                            </p:childTnLst>
                          </p:cTn>
                        </p:par>
                      </p:childTnLst>
                    </p:cTn>
                  </p:par>
                  <p:par>
                    <p:cTn id="88" fill="hold">
                      <p:stCondLst>
                        <p:cond delay="indefinite"/>
                      </p:stCondLst>
                      <p:childTnLst>
                        <p:par>
                          <p:cTn id="89" fill="hold">
                            <p:stCondLst>
                              <p:cond delay="0"/>
                            </p:stCondLst>
                            <p:childTnLst>
                              <p:par>
                                <p:cTn id="90" presetID="45" presetClass="entr" presetSubtype="0" fill="hold" grpId="0" nodeType="clickEffect">
                                  <p:stCondLst>
                                    <p:cond delay="0"/>
                                  </p:stCondLst>
                                  <p:childTnLst>
                                    <p:set>
                                      <p:cBhvr>
                                        <p:cTn id="91" dur="1" fill="hold">
                                          <p:stCondLst>
                                            <p:cond delay="0"/>
                                          </p:stCondLst>
                                        </p:cTn>
                                        <p:tgtEl>
                                          <p:spTgt spid="7">
                                            <p:graphicEl>
                                              <a:dgm id="{002DDAA0-0000-0000-9918-44EEFE070000}"/>
                                            </p:graphicEl>
                                          </p:spTgt>
                                        </p:tgtEl>
                                        <p:attrNameLst>
                                          <p:attrName>style.visibility</p:attrName>
                                        </p:attrNameLst>
                                      </p:cBhvr>
                                      <p:to>
                                        <p:strVal val="visible"/>
                                      </p:to>
                                    </p:set>
                                    <p:animEffect transition="in" filter="fade">
                                      <p:cBhvr>
                                        <p:cTn id="92" dur="2000"/>
                                        <p:tgtEl>
                                          <p:spTgt spid="7">
                                            <p:graphicEl>
                                              <a:dgm id="{002DDAA0-0000-0000-9918-44EEFE070000}"/>
                                            </p:graphicEl>
                                          </p:spTgt>
                                        </p:tgtEl>
                                      </p:cBhvr>
                                    </p:animEffect>
                                    <p:anim calcmode="lin" valueType="num">
                                      <p:cBhvr>
                                        <p:cTn id="93" dur="2000" fill="hold"/>
                                        <p:tgtEl>
                                          <p:spTgt spid="7">
                                            <p:graphicEl>
                                              <a:dgm id="{002DDA80-0000-0000-9918-44EEFE070000}"/>
                                            </p:graphicEl>
                                          </p:spTgt>
                                        </p:tgtEl>
                                        <p:attrNameLst>
                                          <p:attrName>ppt_w</p:attrName>
                                        </p:attrNameLst>
                                      </p:cBhvr>
                                      <p:tavLst>
                                        <p:tav tm="0" fmla="#ppt_w*sin(2.5*pi*$)">
                                          <p:val>
                                            <p:fltVal val="0"/>
                                          </p:val>
                                        </p:tav>
                                        <p:tav tm="100000">
                                          <p:val>
                                            <p:fltVal val="1"/>
                                          </p:val>
                                        </p:tav>
                                      </p:tavLst>
                                    </p:anim>
                                    <p:anim calcmode="lin" valueType="num">
                                      <p:cBhvr>
                                        <p:cTn id="94" dur="2000" fill="hold"/>
                                        <p:tgtEl>
                                          <p:spTgt spid="7">
                                            <p:graphicEl>
                                              <a:dgm id="{002DDA80-0000-0000-9918-44EEFE070000}"/>
                                            </p:graphicEl>
                                          </p:spTgt>
                                        </p:tgtEl>
                                        <p:attrNameLst>
                                          <p:attrName>ppt_h</p:attrName>
                                        </p:attrNameLst>
                                      </p:cBhvr>
                                      <p:tavLst>
                                        <p:tav tm="0">
                                          <p:val>
                                            <p:strVal val="#ppt_h"/>
                                          </p:val>
                                        </p:tav>
                                        <p:tav tm="100000">
                                          <p:val>
                                            <p:strVal val="#ppt_h"/>
                                          </p:val>
                                        </p:tav>
                                      </p:tavLst>
                                    </p:anim>
                                  </p:childTnLst>
                                </p:cTn>
                              </p:par>
                              <p:par>
                                <p:cTn id="95" presetID="45" presetClass="entr" presetSubtype="0" fill="hold" grpId="0" nodeType="withEffect">
                                  <p:stCondLst>
                                    <p:cond delay="0"/>
                                  </p:stCondLst>
                                  <p:childTnLst>
                                    <p:set>
                                      <p:cBhvr>
                                        <p:cTn id="96" dur="1" fill="hold">
                                          <p:stCondLst>
                                            <p:cond delay="0"/>
                                          </p:stCondLst>
                                        </p:cTn>
                                        <p:tgtEl>
                                          <p:spTgt spid="7">
                                            <p:graphicEl>
                                              <a:dgm id="{002DDAA0-0000-0000-9918-44EEFE070000}"/>
                                            </p:graphicEl>
                                          </p:spTgt>
                                        </p:tgtEl>
                                        <p:attrNameLst>
                                          <p:attrName>style.visibility</p:attrName>
                                        </p:attrNameLst>
                                      </p:cBhvr>
                                      <p:to>
                                        <p:strVal val="visible"/>
                                      </p:to>
                                    </p:set>
                                    <p:animEffect transition="in" filter="fade">
                                      <p:cBhvr>
                                        <p:cTn id="97" dur="2000"/>
                                        <p:tgtEl>
                                          <p:spTgt spid="7">
                                            <p:graphicEl>
                                              <a:dgm id="{002DDAA0-0000-0000-9918-44EEFE070000}"/>
                                            </p:graphicEl>
                                          </p:spTgt>
                                        </p:tgtEl>
                                      </p:cBhvr>
                                    </p:animEffect>
                                    <p:anim calcmode="lin" valueType="num">
                                      <p:cBhvr>
                                        <p:cTn id="98" dur="2000" fill="hold"/>
                                        <p:tgtEl>
                                          <p:spTgt spid="7">
                                            <p:graphicEl>
                                              <a:dgm id="{002DDA80-0000-0000-9918-44EEFE070000}"/>
                                            </p:graphicEl>
                                          </p:spTgt>
                                        </p:tgtEl>
                                        <p:attrNameLst>
                                          <p:attrName>ppt_w</p:attrName>
                                        </p:attrNameLst>
                                      </p:cBhvr>
                                      <p:tavLst>
                                        <p:tav tm="0" fmla="#ppt_w*sin(2.5*pi*$)">
                                          <p:val>
                                            <p:fltVal val="0"/>
                                          </p:val>
                                        </p:tav>
                                        <p:tav tm="100000">
                                          <p:val>
                                            <p:fltVal val="1"/>
                                          </p:val>
                                        </p:tav>
                                      </p:tavLst>
                                    </p:anim>
                                    <p:anim calcmode="lin" valueType="num">
                                      <p:cBhvr>
                                        <p:cTn id="99" dur="2000" fill="hold"/>
                                        <p:tgtEl>
                                          <p:spTgt spid="7">
                                            <p:graphicEl>
                                              <a:dgm id="{002DDA80-0000-0000-9918-44EEFE070000}"/>
                                            </p:graphicEl>
                                          </p:spTgt>
                                        </p:tgtEl>
                                        <p:attrNameLst>
                                          <p:attrName>ppt_h</p:attrName>
                                        </p:attrNameLst>
                                      </p:cBhvr>
                                      <p:tavLst>
                                        <p:tav tm="0">
                                          <p:val>
                                            <p:strVal val="#ppt_h"/>
                                          </p:val>
                                        </p:tav>
                                        <p:tav tm="100000">
                                          <p:val>
                                            <p:strVal val="#ppt_h"/>
                                          </p:val>
                                        </p:tav>
                                      </p:tavLst>
                                    </p:anim>
                                  </p:childTnLst>
                                </p:cTn>
                              </p:par>
                            </p:childTnLst>
                          </p:cTn>
                        </p:par>
                      </p:childTnLst>
                    </p:cTn>
                  </p:par>
                  <p:par>
                    <p:cTn id="100" fill="hold">
                      <p:stCondLst>
                        <p:cond delay="indefinite"/>
                      </p:stCondLst>
                      <p:childTnLst>
                        <p:par>
                          <p:cTn id="101" fill="hold">
                            <p:stCondLst>
                              <p:cond delay="0"/>
                            </p:stCondLst>
                            <p:childTnLst>
                              <p:par>
                                <p:cTn id="102" presetID="45" presetClass="entr" presetSubtype="0" fill="hold" grpId="0" nodeType="clickEffect">
                                  <p:stCondLst>
                                    <p:cond delay="0"/>
                                  </p:stCondLst>
                                  <p:childTnLst>
                                    <p:set>
                                      <p:cBhvr>
                                        <p:cTn id="103" dur="1" fill="hold">
                                          <p:stCondLst>
                                            <p:cond delay="0"/>
                                          </p:stCondLst>
                                        </p:cTn>
                                        <p:tgtEl>
                                          <p:spTgt spid="7">
                                            <p:graphicEl>
                                              <a:dgm id="{002DDAA0-0000-0000-9918-44EEFE070000}"/>
                                            </p:graphicEl>
                                          </p:spTgt>
                                        </p:tgtEl>
                                        <p:attrNameLst>
                                          <p:attrName>style.visibility</p:attrName>
                                        </p:attrNameLst>
                                      </p:cBhvr>
                                      <p:to>
                                        <p:strVal val="visible"/>
                                      </p:to>
                                    </p:set>
                                    <p:animEffect transition="in" filter="fade">
                                      <p:cBhvr>
                                        <p:cTn id="104" dur="2000"/>
                                        <p:tgtEl>
                                          <p:spTgt spid="7">
                                            <p:graphicEl>
                                              <a:dgm id="{002DDAA0-0000-0000-9918-44EEFE070000}"/>
                                            </p:graphicEl>
                                          </p:spTgt>
                                        </p:tgtEl>
                                      </p:cBhvr>
                                    </p:animEffect>
                                    <p:anim calcmode="lin" valueType="num">
                                      <p:cBhvr>
                                        <p:cTn id="105" dur="2000" fill="hold"/>
                                        <p:tgtEl>
                                          <p:spTgt spid="7">
                                            <p:graphicEl>
                                              <a:dgm id="{002DDA80-0000-0000-9918-44EEFE070000}"/>
                                            </p:graphicEl>
                                          </p:spTgt>
                                        </p:tgtEl>
                                        <p:attrNameLst>
                                          <p:attrName>ppt_w</p:attrName>
                                        </p:attrNameLst>
                                      </p:cBhvr>
                                      <p:tavLst>
                                        <p:tav tm="0" fmla="#ppt_w*sin(2.5*pi*$)">
                                          <p:val>
                                            <p:fltVal val="0"/>
                                          </p:val>
                                        </p:tav>
                                        <p:tav tm="100000">
                                          <p:val>
                                            <p:fltVal val="1"/>
                                          </p:val>
                                        </p:tav>
                                      </p:tavLst>
                                    </p:anim>
                                    <p:anim calcmode="lin" valueType="num">
                                      <p:cBhvr>
                                        <p:cTn id="106" dur="2000" fill="hold"/>
                                        <p:tgtEl>
                                          <p:spTgt spid="7">
                                            <p:graphicEl>
                                              <a:dgm id="{002DDA80-0000-0000-9918-44EEFE070000}"/>
                                            </p:graphicEl>
                                          </p:spTgt>
                                        </p:tgtEl>
                                        <p:attrNameLst>
                                          <p:attrName>ppt_h</p:attrName>
                                        </p:attrNameLst>
                                      </p:cBhvr>
                                      <p:tavLst>
                                        <p:tav tm="0">
                                          <p:val>
                                            <p:strVal val="#ppt_h"/>
                                          </p:val>
                                        </p:tav>
                                        <p:tav tm="100000">
                                          <p:val>
                                            <p:strVal val="#ppt_h"/>
                                          </p:val>
                                        </p:tav>
                                      </p:tavLst>
                                    </p:anim>
                                  </p:childTnLst>
                                </p:cTn>
                              </p:par>
                              <p:par>
                                <p:cTn id="107" presetID="45" presetClass="entr" presetSubtype="0" fill="hold" grpId="0" nodeType="withEffect">
                                  <p:stCondLst>
                                    <p:cond delay="0"/>
                                  </p:stCondLst>
                                  <p:childTnLst>
                                    <p:set>
                                      <p:cBhvr>
                                        <p:cTn id="108" dur="1" fill="hold">
                                          <p:stCondLst>
                                            <p:cond delay="0"/>
                                          </p:stCondLst>
                                        </p:cTn>
                                        <p:tgtEl>
                                          <p:spTgt spid="7">
                                            <p:graphicEl>
                                              <a:dgm id="{002DDAA0-0000-0000-9918-44EEFE070000}"/>
                                            </p:graphicEl>
                                          </p:spTgt>
                                        </p:tgtEl>
                                        <p:attrNameLst>
                                          <p:attrName>style.visibility</p:attrName>
                                        </p:attrNameLst>
                                      </p:cBhvr>
                                      <p:to>
                                        <p:strVal val="visible"/>
                                      </p:to>
                                    </p:set>
                                    <p:animEffect transition="in" filter="fade">
                                      <p:cBhvr>
                                        <p:cTn id="109" dur="2000"/>
                                        <p:tgtEl>
                                          <p:spTgt spid="7">
                                            <p:graphicEl>
                                              <a:dgm id="{002DDAA0-0000-0000-9918-44EEFE070000}"/>
                                            </p:graphicEl>
                                          </p:spTgt>
                                        </p:tgtEl>
                                      </p:cBhvr>
                                    </p:animEffect>
                                    <p:anim calcmode="lin" valueType="num">
                                      <p:cBhvr>
                                        <p:cTn id="110" dur="2000" fill="hold"/>
                                        <p:tgtEl>
                                          <p:spTgt spid="7">
                                            <p:graphicEl>
                                              <a:dgm id="{002DDA80-0000-0000-9918-44EEFE070000}"/>
                                            </p:graphicEl>
                                          </p:spTgt>
                                        </p:tgtEl>
                                        <p:attrNameLst>
                                          <p:attrName>ppt_w</p:attrName>
                                        </p:attrNameLst>
                                      </p:cBhvr>
                                      <p:tavLst>
                                        <p:tav tm="0" fmla="#ppt_w*sin(2.5*pi*$)">
                                          <p:val>
                                            <p:fltVal val="0"/>
                                          </p:val>
                                        </p:tav>
                                        <p:tav tm="100000">
                                          <p:val>
                                            <p:fltVal val="1"/>
                                          </p:val>
                                        </p:tav>
                                      </p:tavLst>
                                    </p:anim>
                                    <p:anim calcmode="lin" valueType="num">
                                      <p:cBhvr>
                                        <p:cTn id="111" dur="2000" fill="hold"/>
                                        <p:tgtEl>
                                          <p:spTgt spid="7">
                                            <p:graphicEl>
                                              <a:dgm id="{002DDA80-0000-0000-9918-44EEFE070000}"/>
                                            </p:graphic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Graphic spid="7" grpId="0">
        <p:bldSub>
          <a:bldDgm bld="one"/>
        </p:bldSub>
      </p:bldGraphic>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90286" y="487592"/>
            <a:ext cx="1920213" cy="584769"/>
          </a:xfrm>
          <a:prstGeom prst="rect">
            <a:avLst/>
          </a:prstGeom>
        </p:spPr>
        <p:txBody>
          <a:bodyPr wrap="square" lIns="91433" tIns="45717" rIns="91433" bIns="45717">
            <a:spAutoFit/>
          </a:bodyPr>
          <a:lstStyle/>
          <a:p>
            <a:r>
              <a:rPr lang="ar-DZ" sz="3200" b="1" u="sng" dirty="0">
                <a:solidFill>
                  <a:srgbClr val="002060"/>
                </a:solidFill>
                <a:effectLst>
                  <a:outerShdw blurRad="38100" dist="38100" dir="2700000" algn="tl">
                    <a:srgbClr val="000000">
                      <a:alpha val="43137"/>
                    </a:srgbClr>
                  </a:outerShdw>
                </a:effectLst>
                <a:cs typeface="DTP Naskh" pitchFamily="2" charset="-78"/>
              </a:rPr>
              <a:t>قسم </a:t>
            </a:r>
            <a:r>
              <a:rPr lang="ar-DZ" sz="3200" b="1" u="sng" dirty="0" smtClean="0">
                <a:solidFill>
                  <a:srgbClr val="002060"/>
                </a:solidFill>
                <a:effectLst>
                  <a:outerShdw blurRad="38100" dist="38100" dir="2700000" algn="tl">
                    <a:srgbClr val="000000">
                      <a:alpha val="43137"/>
                    </a:srgbClr>
                  </a:outerShdw>
                </a:effectLst>
                <a:cs typeface="DTP Naskh" pitchFamily="2" charset="-78"/>
              </a:rPr>
              <a:t> الرقمنة</a:t>
            </a:r>
            <a:endParaRPr lang="fr-FR" sz="3200" b="1" u="sng" dirty="0">
              <a:solidFill>
                <a:srgbClr val="002060"/>
              </a:solidFill>
              <a:effectLst>
                <a:outerShdw blurRad="38100" dist="38100" dir="2700000" algn="tl">
                  <a:srgbClr val="000000">
                    <a:alpha val="43137"/>
                  </a:srgbClr>
                </a:outerShdw>
              </a:effectLst>
              <a:cs typeface="DTP Naskh" pitchFamily="2" charset="-78"/>
            </a:endParaRPr>
          </a:p>
        </p:txBody>
      </p:sp>
      <p:pic>
        <p:nvPicPr>
          <p:cNvPr id="112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7146" y="532923"/>
            <a:ext cx="576064" cy="494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39552" y="1348319"/>
            <a:ext cx="8388972" cy="2154430"/>
          </a:xfrm>
          <a:prstGeom prst="rect">
            <a:avLst/>
          </a:prstGeom>
        </p:spPr>
        <p:txBody>
          <a:bodyPr wrap="square" lIns="91433" tIns="45717" rIns="91433" bIns="45717">
            <a:spAutoFit/>
          </a:bodyPr>
          <a:lstStyle/>
          <a:p>
            <a:pPr algn="just" rtl="1"/>
            <a:endParaRPr lang="ar-DZ" sz="2200" dirty="0">
              <a:cs typeface="DTP Naskh" pitchFamily="2" charset="-78"/>
            </a:endParaRPr>
          </a:p>
          <a:p>
            <a:pPr algn="r" rtl="1"/>
            <a:r>
              <a:rPr lang="ar-DZ" sz="2200" dirty="0" smtClean="0">
                <a:solidFill>
                  <a:srgbClr val="002060"/>
                </a:solidFill>
                <a:latin typeface="Arial" pitchFamily="34" charset="0"/>
                <a:cs typeface="Arial" pitchFamily="34" charset="0"/>
              </a:rPr>
              <a:t>سعت الجامعة  من خلال هذا القسم إلى </a:t>
            </a:r>
            <a:r>
              <a:rPr lang="ar-DZ" sz="2200" dirty="0" err="1" smtClean="0">
                <a:solidFill>
                  <a:srgbClr val="002060"/>
                </a:solidFill>
                <a:latin typeface="Arial" pitchFamily="34" charset="0"/>
                <a:cs typeface="Arial" pitchFamily="34" charset="0"/>
              </a:rPr>
              <a:t>رقمنة</a:t>
            </a:r>
            <a:r>
              <a:rPr lang="ar-DZ" sz="2200" dirty="0" smtClean="0">
                <a:solidFill>
                  <a:srgbClr val="002060"/>
                </a:solidFill>
                <a:latin typeface="Arial" pitchFamily="34" charset="0"/>
                <a:cs typeface="Arial" pitchFamily="34" charset="0"/>
              </a:rPr>
              <a:t> رصيد مختار مسبقا، يتمثل في الكتب النادرة</a:t>
            </a:r>
            <a:r>
              <a:rPr lang="fr-FR" sz="2200" dirty="0" smtClean="0">
                <a:solidFill>
                  <a:srgbClr val="002060"/>
                </a:solidFill>
                <a:latin typeface="Arial" pitchFamily="34" charset="0"/>
                <a:cs typeface="Arial" pitchFamily="34" charset="0"/>
              </a:rPr>
              <a:t> </a:t>
            </a:r>
            <a:r>
              <a:rPr lang="ar-DZ" sz="2200" dirty="0" smtClean="0">
                <a:solidFill>
                  <a:srgbClr val="002060"/>
                </a:solidFill>
                <a:latin typeface="Arial" pitchFamily="34" charset="0"/>
                <a:cs typeface="Arial" pitchFamily="34" charset="0"/>
              </a:rPr>
              <a:t>و</a:t>
            </a:r>
            <a:r>
              <a:rPr lang="fr-FR" sz="2200" dirty="0" smtClean="0">
                <a:solidFill>
                  <a:srgbClr val="002060"/>
                </a:solidFill>
                <a:latin typeface="Arial" pitchFamily="34" charset="0"/>
                <a:cs typeface="Arial" pitchFamily="34" charset="0"/>
              </a:rPr>
              <a:t> </a:t>
            </a:r>
            <a:r>
              <a:rPr lang="ar-SA" sz="2200" dirty="0" err="1" smtClean="0">
                <a:solidFill>
                  <a:srgbClr val="002060"/>
                </a:solidFill>
                <a:latin typeface="Arial" pitchFamily="34" charset="0"/>
                <a:cs typeface="Arial" pitchFamily="34" charset="0"/>
              </a:rPr>
              <a:t>الأط</a:t>
            </a:r>
            <a:r>
              <a:rPr lang="ar-DZ" sz="2200" dirty="0" smtClean="0">
                <a:solidFill>
                  <a:srgbClr val="002060"/>
                </a:solidFill>
                <a:latin typeface="Arial" pitchFamily="34" charset="0"/>
                <a:cs typeface="Arial" pitchFamily="34" charset="0"/>
              </a:rPr>
              <a:t>روحات، </a:t>
            </a:r>
            <a:r>
              <a:rPr lang="ar-SA" sz="2200" dirty="0" smtClean="0">
                <a:solidFill>
                  <a:srgbClr val="002060"/>
                </a:solidFill>
                <a:latin typeface="Arial" pitchFamily="34" charset="0"/>
                <a:cs typeface="Arial" pitchFamily="34" charset="0"/>
              </a:rPr>
              <a:t>بغرض إتاحتها </a:t>
            </a:r>
            <a:r>
              <a:rPr lang="ar-DZ" sz="2200" dirty="0" smtClean="0">
                <a:solidFill>
                  <a:srgbClr val="002060"/>
                </a:solidFill>
                <a:latin typeface="Arial" pitchFamily="34" charset="0"/>
                <a:cs typeface="Arial" pitchFamily="34" charset="0"/>
              </a:rPr>
              <a:t>على الشبكة المحلية </a:t>
            </a:r>
            <a:r>
              <a:rPr lang="fr-FR" sz="2200" dirty="0" smtClean="0">
                <a:solidFill>
                  <a:srgbClr val="002060"/>
                </a:solidFill>
                <a:latin typeface="Arial" pitchFamily="34" charset="0"/>
                <a:cs typeface="Arial" pitchFamily="34" charset="0"/>
              </a:rPr>
              <a:t>intranet</a:t>
            </a:r>
            <a:r>
              <a:rPr lang="ar-DZ" sz="2200" dirty="0" smtClean="0">
                <a:solidFill>
                  <a:srgbClr val="002060"/>
                </a:solidFill>
                <a:latin typeface="Arial" pitchFamily="34" charset="0"/>
                <a:cs typeface="Arial" pitchFamily="34" charset="0"/>
              </a:rPr>
              <a:t>، وتسهيل سبل الاستفادة منها من خلال إتاحة فهرس الموضوعات للكتب </a:t>
            </a:r>
            <a:r>
              <a:rPr lang="ar-DZ" sz="2200" dirty="0" err="1" smtClean="0">
                <a:solidFill>
                  <a:srgbClr val="002060"/>
                </a:solidFill>
                <a:latin typeface="Arial" pitchFamily="34" charset="0"/>
                <a:cs typeface="Arial" pitchFamily="34" charset="0"/>
              </a:rPr>
              <a:t>المرقمنة</a:t>
            </a:r>
            <a:r>
              <a:rPr lang="ar-DZ" sz="2200" dirty="0" smtClean="0">
                <a:solidFill>
                  <a:srgbClr val="002060"/>
                </a:solidFill>
                <a:latin typeface="Arial" pitchFamily="34" charset="0"/>
                <a:cs typeface="Arial" pitchFamily="34" charset="0"/>
              </a:rPr>
              <a:t> على شبكة المحلية، والمستخلصات وفهرس المحتويات بالنسبة للرسائل </a:t>
            </a:r>
            <a:r>
              <a:rPr lang="ar-DZ" sz="2200" dirty="0" err="1" smtClean="0">
                <a:solidFill>
                  <a:srgbClr val="002060"/>
                </a:solidFill>
                <a:latin typeface="Arial" pitchFamily="34" charset="0"/>
                <a:cs typeface="Arial" pitchFamily="34" charset="0"/>
              </a:rPr>
              <a:t>المرقمنة</a:t>
            </a:r>
            <a:r>
              <a:rPr lang="ar-DZ" sz="2200" dirty="0" smtClean="0">
                <a:solidFill>
                  <a:srgbClr val="002060"/>
                </a:solidFill>
                <a:latin typeface="Arial" pitchFamily="34" charset="0"/>
                <a:cs typeface="Arial" pitchFamily="34" charset="0"/>
              </a:rPr>
              <a:t> على الأنترنت. وذلك</a:t>
            </a:r>
            <a:r>
              <a:rPr lang="ar-DZ" sz="2400" dirty="0" smtClean="0"/>
              <a:t> </a:t>
            </a:r>
            <a:r>
              <a:rPr lang="ar-DZ" sz="2200" dirty="0">
                <a:solidFill>
                  <a:srgbClr val="002060"/>
                </a:solidFill>
                <a:latin typeface="Arial" pitchFamily="34" charset="0"/>
                <a:cs typeface="Arial" pitchFamily="34" charset="0"/>
              </a:rPr>
              <a:t>من خلال النقر على الرابط الذي يظهر في بطاقة الفهرسة </a:t>
            </a:r>
            <a:r>
              <a:rPr lang="ar-DZ" sz="2200" dirty="0" smtClean="0">
                <a:solidFill>
                  <a:srgbClr val="002060"/>
                </a:solidFill>
                <a:latin typeface="Arial" pitchFamily="34" charset="0"/>
                <a:cs typeface="Arial" pitchFamily="34" charset="0"/>
              </a:rPr>
              <a:t> الخاصة بنظام سنجاب.</a:t>
            </a:r>
            <a:endParaRPr lang="fr-FR" sz="2200" dirty="0">
              <a:solidFill>
                <a:srgbClr val="002060"/>
              </a:solidFill>
              <a:latin typeface="Arial" pitchFamily="34" charset="0"/>
              <a:cs typeface="Arial" pitchFamily="34" charset="0"/>
            </a:endParaRPr>
          </a:p>
        </p:txBody>
      </p:sp>
      <p:cxnSp>
        <p:nvCxnSpPr>
          <p:cNvPr id="7" name="Connecteur droit avec flèche 6"/>
          <p:cNvCxnSpPr/>
          <p:nvPr/>
        </p:nvCxnSpPr>
        <p:spPr>
          <a:xfrm flipV="1">
            <a:off x="-2532790" y="4239090"/>
            <a:ext cx="96011"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098" name="Picture 2" descr="C:\Users\PC\Desktop\bibliotheque 2016\IMG_3134.JPG"/>
          <p:cNvPicPr>
            <a:picLocks noChangeAspect="1" noChangeArrowheads="1"/>
          </p:cNvPicPr>
          <p:nvPr/>
        </p:nvPicPr>
        <p:blipFill>
          <a:blip r:embed="rId4" cstate="print"/>
          <a:srcRect/>
          <a:stretch>
            <a:fillRect/>
          </a:stretch>
        </p:blipFill>
        <p:spPr bwMode="auto">
          <a:xfrm>
            <a:off x="1307637" y="3861048"/>
            <a:ext cx="6624736" cy="28803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4" name="Picture 5" descr="C:\Users\PC\Desktop\bibliotheque 2016\zzzz.jpg"/>
          <p:cNvPicPr>
            <a:picLocks noChangeAspect="1" noChangeArrowheads="1"/>
          </p:cNvPicPr>
          <p:nvPr/>
        </p:nvPicPr>
        <p:blipFill>
          <a:blip r:embed="rId5" cstate="print"/>
          <a:srcRect/>
          <a:stretch>
            <a:fillRect/>
          </a:stretch>
        </p:blipFill>
        <p:spPr bwMode="auto">
          <a:xfrm>
            <a:off x="443541" y="167909"/>
            <a:ext cx="3744416" cy="1224136"/>
          </a:xfrm>
          <a:prstGeom prst="rect">
            <a:avLst/>
          </a:prstGeom>
          <a:noFill/>
        </p:spPr>
      </p:pic>
    </p:spTree>
    <p:extLst>
      <p:ext uri="{BB962C8B-B14F-4D97-AF65-F5344CB8AC3E}">
        <p14:creationId xmlns:p14="http://schemas.microsoft.com/office/powerpoint/2010/main" val="2832754201"/>
      </p:ext>
    </p:extLst>
  </p:cSld>
  <p:clrMapOvr>
    <a:masterClrMapping/>
  </p:clrMapOvr>
  <p:transition spd="slow" advClick="0" advTm="1000">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anim calcmode="lin" valueType="num">
                                      <p:cBhvr>
                                        <p:cTn id="26" dur="2000" fill="hold"/>
                                        <p:tgtEl>
                                          <p:spTgt spid="14"/>
                                        </p:tgtEl>
                                        <p:attrNameLst>
                                          <p:attrName>ppt_w</p:attrName>
                                        </p:attrNameLst>
                                      </p:cBhvr>
                                      <p:tavLst>
                                        <p:tav tm="0" fmla="#ppt_w*sin(2.5*pi*$)">
                                          <p:val>
                                            <p:fltVal val="0"/>
                                          </p:val>
                                        </p:tav>
                                        <p:tav tm="100000">
                                          <p:val>
                                            <p:fltVal val="1"/>
                                          </p:val>
                                        </p:tav>
                                      </p:tavLst>
                                    </p:anim>
                                    <p:anim calcmode="lin" valueType="num">
                                      <p:cBhvr>
                                        <p:cTn id="27"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4098"/>
                                        </p:tgtEl>
                                        <p:attrNameLst>
                                          <p:attrName>style.visibility</p:attrName>
                                        </p:attrNameLst>
                                      </p:cBhvr>
                                      <p:to>
                                        <p:strVal val="visible"/>
                                      </p:to>
                                    </p:set>
                                    <p:animEffect transition="in" filter="wipe(down)">
                                      <p:cBhvr>
                                        <p:cTn id="32" dur="580">
                                          <p:stCondLst>
                                            <p:cond delay="0"/>
                                          </p:stCondLst>
                                        </p:cTn>
                                        <p:tgtEl>
                                          <p:spTgt spid="4098"/>
                                        </p:tgtEl>
                                      </p:cBhvr>
                                    </p:animEffect>
                                    <p:anim calcmode="lin" valueType="num">
                                      <p:cBhvr>
                                        <p:cTn id="33" dur="1822" tmFilter="0,0; 0.14,0.36; 0.43,0.73; 0.71,0.91; 1.0,1.0">
                                          <p:stCondLst>
                                            <p:cond delay="0"/>
                                          </p:stCondLst>
                                        </p:cTn>
                                        <p:tgtEl>
                                          <p:spTgt spid="4098"/>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4098"/>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4098"/>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4098"/>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4098"/>
                                        </p:tgtEl>
                                        <p:attrNameLst>
                                          <p:attrName>ppt_y</p:attrName>
                                        </p:attrNameLst>
                                      </p:cBhvr>
                                      <p:tavLst>
                                        <p:tav tm="0" fmla="#ppt_y-sin(pi*$)/81">
                                          <p:val>
                                            <p:fltVal val="0"/>
                                          </p:val>
                                        </p:tav>
                                        <p:tav tm="100000">
                                          <p:val>
                                            <p:fltVal val="1"/>
                                          </p:val>
                                        </p:tav>
                                      </p:tavLst>
                                    </p:anim>
                                    <p:animScale>
                                      <p:cBhvr>
                                        <p:cTn id="38" dur="26">
                                          <p:stCondLst>
                                            <p:cond delay="650"/>
                                          </p:stCondLst>
                                        </p:cTn>
                                        <p:tgtEl>
                                          <p:spTgt spid="4098"/>
                                        </p:tgtEl>
                                      </p:cBhvr>
                                      <p:to x="100000" y="60000"/>
                                    </p:animScale>
                                    <p:animScale>
                                      <p:cBhvr>
                                        <p:cTn id="39" dur="166" decel="50000">
                                          <p:stCondLst>
                                            <p:cond delay="676"/>
                                          </p:stCondLst>
                                        </p:cTn>
                                        <p:tgtEl>
                                          <p:spTgt spid="4098"/>
                                        </p:tgtEl>
                                      </p:cBhvr>
                                      <p:to x="100000" y="100000"/>
                                    </p:animScale>
                                    <p:animScale>
                                      <p:cBhvr>
                                        <p:cTn id="40" dur="26">
                                          <p:stCondLst>
                                            <p:cond delay="1312"/>
                                          </p:stCondLst>
                                        </p:cTn>
                                        <p:tgtEl>
                                          <p:spTgt spid="4098"/>
                                        </p:tgtEl>
                                      </p:cBhvr>
                                      <p:to x="100000" y="80000"/>
                                    </p:animScale>
                                    <p:animScale>
                                      <p:cBhvr>
                                        <p:cTn id="41" dur="166" decel="50000">
                                          <p:stCondLst>
                                            <p:cond delay="1338"/>
                                          </p:stCondLst>
                                        </p:cTn>
                                        <p:tgtEl>
                                          <p:spTgt spid="4098"/>
                                        </p:tgtEl>
                                      </p:cBhvr>
                                      <p:to x="100000" y="100000"/>
                                    </p:animScale>
                                    <p:animScale>
                                      <p:cBhvr>
                                        <p:cTn id="42" dur="26">
                                          <p:stCondLst>
                                            <p:cond delay="1642"/>
                                          </p:stCondLst>
                                        </p:cTn>
                                        <p:tgtEl>
                                          <p:spTgt spid="4098"/>
                                        </p:tgtEl>
                                      </p:cBhvr>
                                      <p:to x="100000" y="90000"/>
                                    </p:animScale>
                                    <p:animScale>
                                      <p:cBhvr>
                                        <p:cTn id="43" dur="166" decel="50000">
                                          <p:stCondLst>
                                            <p:cond delay="1668"/>
                                          </p:stCondLst>
                                        </p:cTn>
                                        <p:tgtEl>
                                          <p:spTgt spid="4098"/>
                                        </p:tgtEl>
                                      </p:cBhvr>
                                      <p:to x="100000" y="100000"/>
                                    </p:animScale>
                                    <p:animScale>
                                      <p:cBhvr>
                                        <p:cTn id="44" dur="26">
                                          <p:stCondLst>
                                            <p:cond delay="1808"/>
                                          </p:stCondLst>
                                        </p:cTn>
                                        <p:tgtEl>
                                          <p:spTgt spid="4098"/>
                                        </p:tgtEl>
                                      </p:cBhvr>
                                      <p:to x="100000" y="95000"/>
                                    </p:animScale>
                                    <p:animScale>
                                      <p:cBhvr>
                                        <p:cTn id="45" dur="166" decel="50000">
                                          <p:stCondLst>
                                            <p:cond delay="1834"/>
                                          </p:stCondLst>
                                        </p:cTn>
                                        <p:tgtEl>
                                          <p:spTgt spid="4098"/>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56" presetClass="entr" presetSubtype="0" fill="hold" grpId="0" nodeType="clickEffect">
                                  <p:stCondLst>
                                    <p:cond delay="0"/>
                                  </p:stCondLst>
                                  <p:iterate type="lt">
                                    <p:tmPct val="10000"/>
                                  </p:iterate>
                                  <p:childTnLst>
                                    <p:set>
                                      <p:cBhvr>
                                        <p:cTn id="49" dur="1" fill="hold">
                                          <p:stCondLst>
                                            <p:cond delay="0"/>
                                          </p:stCondLst>
                                        </p:cTn>
                                        <p:tgtEl>
                                          <p:spTgt spid="5"/>
                                        </p:tgtEl>
                                        <p:attrNameLst>
                                          <p:attrName>style.visibility</p:attrName>
                                        </p:attrNameLst>
                                      </p:cBhvr>
                                      <p:to>
                                        <p:strVal val="visible"/>
                                      </p:to>
                                    </p:set>
                                    <p:anim by="(-#ppt_w*2)" calcmode="lin" valueType="num">
                                      <p:cBhvr rctx="PPT">
                                        <p:cTn id="50" dur="500" autoRev="1" fill="hold">
                                          <p:stCondLst>
                                            <p:cond delay="0"/>
                                          </p:stCondLst>
                                        </p:cTn>
                                        <p:tgtEl>
                                          <p:spTgt spid="5"/>
                                        </p:tgtEl>
                                        <p:attrNameLst>
                                          <p:attrName>ppt_w</p:attrName>
                                        </p:attrNameLst>
                                      </p:cBhvr>
                                    </p:anim>
                                    <p:anim by="(#ppt_w*0.50)" calcmode="lin" valueType="num">
                                      <p:cBhvr>
                                        <p:cTn id="51" dur="500" decel="50000" autoRev="1" fill="hold">
                                          <p:stCondLst>
                                            <p:cond delay="0"/>
                                          </p:stCondLst>
                                        </p:cTn>
                                        <p:tgtEl>
                                          <p:spTgt spid="5"/>
                                        </p:tgtEl>
                                        <p:attrNameLst>
                                          <p:attrName>ppt_x</p:attrName>
                                        </p:attrNameLst>
                                      </p:cBhvr>
                                    </p:anim>
                                    <p:anim from="(-#ppt_h/2)" to="(#ppt_y)" calcmode="lin" valueType="num">
                                      <p:cBhvr>
                                        <p:cTn id="52" dur="1000" fill="hold">
                                          <p:stCondLst>
                                            <p:cond delay="0"/>
                                          </p:stCondLst>
                                        </p:cTn>
                                        <p:tgtEl>
                                          <p:spTgt spid="5"/>
                                        </p:tgtEl>
                                        <p:attrNameLst>
                                          <p:attrName>ppt_y</p:attrName>
                                        </p:attrNameLst>
                                      </p:cBhvr>
                                    </p:anim>
                                    <p:animRot by="21600000">
                                      <p:cBhvr>
                                        <p:cTn id="53"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avec flèche 6"/>
          <p:cNvCxnSpPr/>
          <p:nvPr/>
        </p:nvCxnSpPr>
        <p:spPr>
          <a:xfrm flipV="1">
            <a:off x="-2532790" y="4239090"/>
            <a:ext cx="96011"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2717503" y="1772816"/>
            <a:ext cx="6180349" cy="461665"/>
          </a:xfrm>
          <a:prstGeom prst="rect">
            <a:avLst/>
          </a:prstGeom>
          <a:noFill/>
        </p:spPr>
        <p:txBody>
          <a:bodyPr wrap="square" rtlCol="0">
            <a:spAutoFit/>
          </a:bodyPr>
          <a:lstStyle/>
          <a:p>
            <a:pPr algn="r"/>
            <a:r>
              <a:rPr lang="ar-SA" sz="2400" dirty="0" smtClean="0">
                <a:solidFill>
                  <a:schemeClr val="tx2">
                    <a:lumMod val="50000"/>
                  </a:schemeClr>
                </a:solidFill>
                <a:latin typeface="Arial" pitchFamily="34" charset="0"/>
                <a:cs typeface="Arial" pitchFamily="34" charset="0"/>
              </a:rPr>
              <a:t> ملون </a:t>
            </a:r>
            <a:r>
              <a:rPr lang="fr-FR" sz="2400" dirty="0" err="1" smtClean="0">
                <a:solidFill>
                  <a:schemeClr val="tx2">
                    <a:lumMod val="50000"/>
                  </a:schemeClr>
                </a:solidFill>
                <a:latin typeface="Arial" pitchFamily="34" charset="0"/>
                <a:cs typeface="Arial" pitchFamily="34" charset="0"/>
              </a:rPr>
              <a:t>Copibook</a:t>
            </a:r>
            <a:r>
              <a:rPr lang="fr-FR" sz="2400" dirty="0" smtClean="0">
                <a:solidFill>
                  <a:schemeClr val="tx2">
                    <a:lumMod val="50000"/>
                  </a:schemeClr>
                </a:solidFill>
                <a:latin typeface="Arial" pitchFamily="34" charset="0"/>
                <a:cs typeface="Arial" pitchFamily="34" charset="0"/>
              </a:rPr>
              <a:t>-</a:t>
            </a:r>
            <a:r>
              <a:rPr lang="ar-SA" sz="2400" dirty="0" smtClean="0">
                <a:solidFill>
                  <a:schemeClr val="tx2">
                    <a:lumMod val="50000"/>
                  </a:schemeClr>
                </a:solidFill>
                <a:latin typeface="Arial" pitchFamily="34" charset="0"/>
                <a:cs typeface="Arial" pitchFamily="34" charset="0"/>
              </a:rPr>
              <a:t>*</a:t>
            </a:r>
            <a:r>
              <a:rPr lang="ar-SA" sz="2400" dirty="0" smtClean="0">
                <a:solidFill>
                  <a:srgbClr val="002060"/>
                </a:solidFill>
                <a:latin typeface="Arial" pitchFamily="34" charset="0"/>
                <a:cs typeface="Arial" pitchFamily="34" charset="0"/>
              </a:rPr>
              <a:t>تم تزويد المكتبة بماسح ضوئي من </a:t>
            </a:r>
            <a:r>
              <a:rPr lang="ar-SA" sz="2400" dirty="0" smtClean="0">
                <a:solidFill>
                  <a:schemeClr val="tx2">
                    <a:lumMod val="50000"/>
                  </a:schemeClr>
                </a:solidFill>
                <a:latin typeface="Arial" pitchFamily="34" charset="0"/>
                <a:cs typeface="Arial" pitchFamily="34" charset="0"/>
              </a:rPr>
              <a:t>نوع</a:t>
            </a:r>
            <a:r>
              <a:rPr lang="ar-SA" sz="2000" dirty="0" smtClean="0">
                <a:solidFill>
                  <a:schemeClr val="tx2">
                    <a:lumMod val="50000"/>
                  </a:schemeClr>
                </a:solidFill>
              </a:rPr>
              <a:t> </a:t>
            </a:r>
            <a:endParaRPr lang="fr-FR" sz="2000" dirty="0">
              <a:solidFill>
                <a:schemeClr val="tx2">
                  <a:lumMod val="50000"/>
                </a:schemeClr>
              </a:solidFill>
            </a:endParaRPr>
          </a:p>
        </p:txBody>
      </p:sp>
      <p:sp>
        <p:nvSpPr>
          <p:cNvPr id="13" name="ZoneTexte 12"/>
          <p:cNvSpPr txBox="1"/>
          <p:nvPr/>
        </p:nvSpPr>
        <p:spPr>
          <a:xfrm>
            <a:off x="130851" y="1821378"/>
            <a:ext cx="2784309" cy="461665"/>
          </a:xfrm>
          <a:prstGeom prst="rect">
            <a:avLst/>
          </a:prstGeom>
          <a:noFill/>
        </p:spPr>
        <p:txBody>
          <a:bodyPr wrap="square" rtlCol="0">
            <a:spAutoFit/>
          </a:bodyPr>
          <a:lstStyle/>
          <a:p>
            <a:pPr algn="r"/>
            <a:r>
              <a:rPr lang="fr-FR" sz="2000" dirty="0" smtClean="0">
                <a:solidFill>
                  <a:srgbClr val="002060"/>
                </a:solidFill>
                <a:latin typeface="Arial" pitchFamily="34" charset="0"/>
                <a:cs typeface="Arial" pitchFamily="34" charset="0"/>
              </a:rPr>
              <a:t>.Dpi  600-200</a:t>
            </a:r>
            <a:r>
              <a:rPr lang="ar-SA" sz="2400" dirty="0" smtClean="0">
                <a:solidFill>
                  <a:srgbClr val="002060"/>
                </a:solidFill>
                <a:latin typeface="Arial" pitchFamily="34" charset="0"/>
                <a:cs typeface="Arial" pitchFamily="34" charset="0"/>
              </a:rPr>
              <a:t>بخاصية </a:t>
            </a:r>
            <a:r>
              <a:rPr lang="ar-SA" sz="2000" dirty="0" smtClean="0">
                <a:solidFill>
                  <a:srgbClr val="002060"/>
                </a:solidFill>
                <a:latin typeface="Arial" pitchFamily="34" charset="0"/>
                <a:cs typeface="Arial" pitchFamily="34" charset="0"/>
              </a:rPr>
              <a:t> </a:t>
            </a:r>
            <a:r>
              <a:rPr lang="fr-FR" dirty="0" smtClean="0"/>
              <a:t> </a:t>
            </a:r>
            <a:endParaRPr lang="fr-FR" dirty="0"/>
          </a:p>
        </p:txBody>
      </p:sp>
      <p:pic>
        <p:nvPicPr>
          <p:cNvPr id="1027" name="Picture 3" descr="C:\Users\PC\Desktop\bibliotheque 2016\images444.jpg"/>
          <p:cNvPicPr>
            <a:picLocks noChangeAspect="1" noChangeArrowheads="1"/>
          </p:cNvPicPr>
          <p:nvPr/>
        </p:nvPicPr>
        <p:blipFill>
          <a:blip r:embed="rId3" cstate="print"/>
          <a:srcRect/>
          <a:stretch>
            <a:fillRect/>
          </a:stretch>
        </p:blipFill>
        <p:spPr bwMode="auto">
          <a:xfrm>
            <a:off x="5868144" y="404664"/>
            <a:ext cx="3072341" cy="1223327"/>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1030" name="Picture 6" descr="C:\Users\PC\Desktop\bibliotheque 2016\téléchargement.jpg"/>
          <p:cNvPicPr>
            <a:picLocks noChangeAspect="1" noChangeArrowheads="1"/>
          </p:cNvPicPr>
          <p:nvPr/>
        </p:nvPicPr>
        <p:blipFill>
          <a:blip r:embed="rId4" cstate="print"/>
          <a:srcRect/>
          <a:stretch>
            <a:fillRect/>
          </a:stretch>
        </p:blipFill>
        <p:spPr bwMode="auto">
          <a:xfrm>
            <a:off x="3419872" y="2780928"/>
            <a:ext cx="2713236" cy="1143173"/>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23" name="Image 22"/>
          <p:cNvPicPr/>
          <p:nvPr/>
        </p:nvPicPr>
        <p:blipFill>
          <a:blip r:embed="rId5" cstate="print"/>
          <a:srcRect/>
          <a:stretch>
            <a:fillRect/>
          </a:stretch>
        </p:blipFill>
        <p:spPr bwMode="auto">
          <a:xfrm>
            <a:off x="130851" y="152643"/>
            <a:ext cx="3168352" cy="1409246"/>
          </a:xfrm>
          <a:prstGeom prst="rect">
            <a:avLst/>
          </a:prstGeom>
          <a:noFill/>
          <a:ln w="9525">
            <a:noFill/>
            <a:miter lim="800000"/>
            <a:headEnd/>
            <a:tailEnd/>
          </a:ln>
          <a:effectLst>
            <a:outerShdw blurRad="44450" dist="27940" dir="5400000" algn="ctr">
              <a:srgbClr val="000000">
                <a:alpha val="32000"/>
              </a:srgbClr>
            </a:outerShdw>
          </a:effectLst>
          <a:scene3d>
            <a:camera prst="perspectiveLeft"/>
            <a:lightRig rig="balanced" dir="t">
              <a:rot lat="0" lon="0" rev="8700000"/>
            </a:lightRig>
          </a:scene3d>
          <a:sp3d>
            <a:bevelT w="190500" h="38100"/>
          </a:sp3d>
        </p:spPr>
      </p:pic>
    </p:spTree>
    <p:extLst>
      <p:ext uri="{BB962C8B-B14F-4D97-AF65-F5344CB8AC3E}">
        <p14:creationId xmlns:p14="http://schemas.microsoft.com/office/powerpoint/2010/main" val="618953509"/>
      </p:ext>
    </p:extLst>
  </p:cSld>
  <p:clrMapOvr>
    <a:masterClrMapping/>
  </p:clrMapOvr>
  <p:transition spd="slow" advClick="0" advTm="1000">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0" fill="hold"/>
                                        <p:tgtEl>
                                          <p:spTgt spid="12"/>
                                        </p:tgtEl>
                                        <p:attrNameLst>
                                          <p:attrName>ppt_x</p:attrName>
                                        </p:attrNameLst>
                                      </p:cBhvr>
                                      <p:tavLst>
                                        <p:tav tm="0">
                                          <p:val>
                                            <p:strVal val="#ppt_x"/>
                                          </p:val>
                                        </p:tav>
                                        <p:tav tm="100000">
                                          <p:val>
                                            <p:strVal val="#ppt_x"/>
                                          </p:val>
                                        </p:tav>
                                      </p:tavLst>
                                    </p:anim>
                                    <p:anim calcmode="lin" valueType="num">
                                      <p:cBhvr additive="base">
                                        <p:cTn id="8" dur="5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0" fill="hold"/>
                                        <p:tgtEl>
                                          <p:spTgt spid="13"/>
                                        </p:tgtEl>
                                        <p:attrNameLst>
                                          <p:attrName>ppt_x</p:attrName>
                                        </p:attrNameLst>
                                      </p:cBhvr>
                                      <p:tavLst>
                                        <p:tav tm="0">
                                          <p:val>
                                            <p:strVal val="#ppt_x"/>
                                          </p:val>
                                        </p:tav>
                                        <p:tav tm="100000">
                                          <p:val>
                                            <p:strVal val="#ppt_x"/>
                                          </p:val>
                                        </p:tav>
                                      </p:tavLst>
                                    </p:anim>
                                    <p:anim calcmode="lin" valueType="num">
                                      <p:cBhvr additive="base">
                                        <p:cTn id="14" dur="5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additive="base">
                                        <p:cTn id="19" dur="500" fill="hold"/>
                                        <p:tgtEl>
                                          <p:spTgt spid="1030"/>
                                        </p:tgtEl>
                                        <p:attrNameLst>
                                          <p:attrName>ppt_x</p:attrName>
                                        </p:attrNameLst>
                                      </p:cBhvr>
                                      <p:tavLst>
                                        <p:tav tm="0">
                                          <p:val>
                                            <p:strVal val="#ppt_x"/>
                                          </p:val>
                                        </p:tav>
                                        <p:tav tm="100000">
                                          <p:val>
                                            <p:strVal val="#ppt_x"/>
                                          </p:val>
                                        </p:tav>
                                      </p:tavLst>
                                    </p:anim>
                                    <p:anim calcmode="lin" valueType="num">
                                      <p:cBhvr additive="base">
                                        <p:cTn id="20"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7"/>
                                        </p:tgtEl>
                                        <p:attrNameLst>
                                          <p:attrName>style.visibility</p:attrName>
                                        </p:attrNameLst>
                                      </p:cBhvr>
                                      <p:to>
                                        <p:strVal val="visible"/>
                                      </p:to>
                                    </p:set>
                                    <p:anim calcmode="lin" valueType="num">
                                      <p:cBhvr additive="base">
                                        <p:cTn id="25" dur="500" fill="hold"/>
                                        <p:tgtEl>
                                          <p:spTgt spid="1027"/>
                                        </p:tgtEl>
                                        <p:attrNameLst>
                                          <p:attrName>ppt_x</p:attrName>
                                        </p:attrNameLst>
                                      </p:cBhvr>
                                      <p:tavLst>
                                        <p:tav tm="0">
                                          <p:val>
                                            <p:strVal val="#ppt_x"/>
                                          </p:val>
                                        </p:tav>
                                        <p:tav tm="100000">
                                          <p:val>
                                            <p:strVal val="#ppt_x"/>
                                          </p:val>
                                        </p:tav>
                                      </p:tavLst>
                                    </p:anim>
                                    <p:anim calcmode="lin" valueType="num">
                                      <p:cBhvr additive="base">
                                        <p:cTn id="26"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01032" y="620688"/>
            <a:ext cx="556603" cy="37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219258" y="350071"/>
            <a:ext cx="2539975" cy="646325"/>
          </a:xfrm>
          <a:prstGeom prst="rect">
            <a:avLst/>
          </a:prstGeom>
        </p:spPr>
        <p:txBody>
          <a:bodyPr wrap="square" lIns="91433" tIns="45717" rIns="91433" bIns="45717">
            <a:spAutoFit/>
          </a:bodyPr>
          <a:lstStyle/>
          <a:p>
            <a:r>
              <a:rPr lang="ar-DZ" sz="3600" b="1" u="sng" dirty="0">
                <a:solidFill>
                  <a:srgbClr val="002060"/>
                </a:solidFill>
                <a:effectLst>
                  <a:outerShdw blurRad="38100" dist="38100" dir="2700000" algn="tl">
                    <a:srgbClr val="000000">
                      <a:alpha val="43137"/>
                    </a:srgbClr>
                  </a:outerShdw>
                </a:effectLst>
                <a:cs typeface="DTP Naskh" pitchFamily="2" charset="-78"/>
              </a:rPr>
              <a:t>المخطوطات</a:t>
            </a:r>
            <a:endParaRPr lang="fr-FR" sz="3600" b="1" u="sng" dirty="0">
              <a:solidFill>
                <a:srgbClr val="002060"/>
              </a:solidFill>
              <a:effectLst>
                <a:outerShdw blurRad="38100" dist="38100" dir="2700000" algn="tl">
                  <a:srgbClr val="000000">
                    <a:alpha val="43137"/>
                  </a:srgbClr>
                </a:outerShdw>
              </a:effectLst>
              <a:cs typeface="DTP Naskh" pitchFamily="2" charset="-78"/>
            </a:endParaRPr>
          </a:p>
        </p:txBody>
      </p:sp>
      <p:sp>
        <p:nvSpPr>
          <p:cNvPr id="5" name="Rectangle 4"/>
          <p:cNvSpPr/>
          <p:nvPr/>
        </p:nvSpPr>
        <p:spPr>
          <a:xfrm>
            <a:off x="556527" y="1441819"/>
            <a:ext cx="8160907" cy="3477869"/>
          </a:xfrm>
          <a:prstGeom prst="rect">
            <a:avLst/>
          </a:prstGeom>
        </p:spPr>
        <p:txBody>
          <a:bodyPr wrap="square" lIns="91433" tIns="45717" rIns="91433" bIns="45717">
            <a:spAutoFit/>
          </a:bodyPr>
          <a:lstStyle/>
          <a:p>
            <a:pPr algn="just" rtl="1"/>
            <a:r>
              <a:rPr lang="ar-DZ" sz="2200" dirty="0">
                <a:solidFill>
                  <a:srgbClr val="002060"/>
                </a:solidFill>
                <a:latin typeface="Arial" pitchFamily="34" charset="0"/>
                <a:cs typeface="Arial" pitchFamily="34" charset="0"/>
              </a:rPr>
              <a:t>       تعتبر المخطوطات  ذاكرة الأمة ودليل وجودها ومصدر تاريخها وتأريخها. وقد  أنشأت جامعة الأمير عبد القادر في ديسمبر 2011 مخبرا خاصا بمعالجتها، وهذا للحفاظ على المخطوط من جهة ، وإتاحته في الشكل الإلكتروني من جهة أخرى.</a:t>
            </a:r>
          </a:p>
          <a:p>
            <a:pPr algn="just" rtl="1"/>
            <a:r>
              <a:rPr lang="ar-DZ" sz="2200" dirty="0">
                <a:solidFill>
                  <a:srgbClr val="002060"/>
                </a:solidFill>
                <a:latin typeface="Arial" pitchFamily="34" charset="0"/>
                <a:cs typeface="Arial" pitchFamily="34" charset="0"/>
              </a:rPr>
              <a:t>يحتوي هذا المخبر على رصيد معتبر مما كتبت أيادي علماء جزائريين  في شتى التخصصات.</a:t>
            </a:r>
            <a:r>
              <a:rPr lang="fr-FR" sz="2200" dirty="0">
                <a:solidFill>
                  <a:srgbClr val="002060"/>
                </a:solidFill>
                <a:latin typeface="Arial" pitchFamily="34" charset="0"/>
                <a:cs typeface="Arial" pitchFamily="34" charset="0"/>
              </a:rPr>
              <a:t> </a:t>
            </a:r>
            <a:endParaRPr lang="ar-DZ" sz="2200" dirty="0">
              <a:solidFill>
                <a:srgbClr val="002060"/>
              </a:solidFill>
              <a:latin typeface="Arial" pitchFamily="34" charset="0"/>
              <a:cs typeface="Arial" pitchFamily="34" charset="0"/>
            </a:endParaRPr>
          </a:p>
          <a:p>
            <a:pPr algn="just"/>
            <a:r>
              <a:rPr lang="ar-DZ" sz="2200" dirty="0">
                <a:solidFill>
                  <a:srgbClr val="002060"/>
                </a:solidFill>
                <a:latin typeface="Arial" pitchFamily="34" charset="0"/>
                <a:cs typeface="Arial" pitchFamily="34" charset="0"/>
              </a:rPr>
              <a:t>تتم معالجة هذا الوعاء  النفيس  بالطرق التقنية  المتداولة عالميا. وقد تم تجهيز القسم بجهاز </a:t>
            </a:r>
            <a:endParaRPr lang="fr-FR" sz="2200" dirty="0">
              <a:solidFill>
                <a:srgbClr val="002060"/>
              </a:solidFill>
              <a:latin typeface="Arial" pitchFamily="34" charset="0"/>
              <a:cs typeface="Arial" pitchFamily="34" charset="0"/>
            </a:endParaRPr>
          </a:p>
          <a:p>
            <a:pPr algn="just" rtl="1"/>
            <a:r>
              <a:rPr lang="ar-DZ" sz="2200" dirty="0">
                <a:solidFill>
                  <a:srgbClr val="002060"/>
                </a:solidFill>
                <a:latin typeface="Arial" pitchFamily="34" charset="0"/>
                <a:cs typeface="Arial" pitchFamily="34" charset="0"/>
              </a:rPr>
              <a:t> </a:t>
            </a:r>
            <a:r>
              <a:rPr lang="fr-FR" sz="2200" dirty="0">
                <a:solidFill>
                  <a:srgbClr val="002060"/>
                </a:solidFill>
                <a:latin typeface="Arial" pitchFamily="34" charset="0"/>
                <a:cs typeface="Arial" pitchFamily="34" charset="0"/>
              </a:rPr>
              <a:t>Scanner</a:t>
            </a:r>
            <a:r>
              <a:rPr lang="ar-DZ" sz="2200" dirty="0">
                <a:solidFill>
                  <a:srgbClr val="002060"/>
                </a:solidFill>
                <a:latin typeface="Arial" pitchFamily="34" charset="0"/>
                <a:cs typeface="Arial" pitchFamily="34" charset="0"/>
              </a:rPr>
              <a:t> عالي الجودة، وبمختلف الوسائل المادية والبشرية اللازمة، والاستعانة بالخبرة الأمريكية في هذا المجال ضمن الاتفاقية المبرمة بين جامعة </a:t>
            </a:r>
            <a:r>
              <a:rPr lang="ar-DZ" sz="2200" dirty="0" err="1">
                <a:solidFill>
                  <a:srgbClr val="002060"/>
                </a:solidFill>
                <a:latin typeface="Arial" pitchFamily="34" charset="0"/>
                <a:cs typeface="Arial" pitchFamily="34" charset="0"/>
              </a:rPr>
              <a:t>الأميرعبد</a:t>
            </a:r>
            <a:r>
              <a:rPr lang="ar-DZ" sz="2200" dirty="0">
                <a:solidFill>
                  <a:srgbClr val="002060"/>
                </a:solidFill>
                <a:latin typeface="Arial" pitchFamily="34" charset="0"/>
                <a:cs typeface="Arial" pitchFamily="34" charset="0"/>
              </a:rPr>
              <a:t> القادر للعلوم الإسلامية  والسفارة الأمريكية بالجزائر.</a:t>
            </a:r>
          </a:p>
          <a:p>
            <a:pPr algn="just" rtl="1"/>
            <a:r>
              <a:rPr lang="ar-DZ" sz="2200" dirty="0">
                <a:solidFill>
                  <a:srgbClr val="002060"/>
                </a:solidFill>
                <a:latin typeface="Arial" pitchFamily="34" charset="0"/>
                <a:cs typeface="Arial" pitchFamily="34" charset="0"/>
              </a:rPr>
              <a:t>وفي هذا الإطار تم تنظيم دورات تكوينية للعاملين بالقسم تحت إشراف خبير أمريكي.</a:t>
            </a: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9951" y="144200"/>
            <a:ext cx="1469348" cy="1276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54625" y="4923518"/>
            <a:ext cx="3362809" cy="177811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7531" y="4923518"/>
            <a:ext cx="3851036" cy="193448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8329246"/>
      </p:ext>
    </p:extLst>
  </p:cSld>
  <p:clrMapOvr>
    <a:masterClrMapping/>
  </p:clrMapOvr>
  <p:transition spd="slow" advClick="0" advTm="1000">
    <p:push dir="u"/>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1000"/>
                                        <p:tgtEl>
                                          <p:spTgt spid="3074"/>
                                        </p:tgtEl>
                                      </p:cBhvr>
                                    </p:animEffect>
                                    <p:anim calcmode="lin" valueType="num">
                                      <p:cBhvr>
                                        <p:cTn id="16" dur="1000" fill="hold"/>
                                        <p:tgtEl>
                                          <p:spTgt spid="3074"/>
                                        </p:tgtEl>
                                        <p:attrNameLst>
                                          <p:attrName>ppt_x</p:attrName>
                                        </p:attrNameLst>
                                      </p:cBhvr>
                                      <p:tavLst>
                                        <p:tav tm="0">
                                          <p:val>
                                            <p:strVal val="#ppt_x"/>
                                          </p:val>
                                        </p:tav>
                                        <p:tav tm="100000">
                                          <p:val>
                                            <p:strVal val="#ppt_x"/>
                                          </p:val>
                                        </p:tav>
                                      </p:tavLst>
                                    </p:anim>
                                    <p:anim calcmode="lin" valueType="num">
                                      <p:cBhvr>
                                        <p:cTn id="17"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6" presetClass="entr" presetSubtype="0" fill="hold" grpId="0" nodeType="clickEffect">
                                  <p:stCondLst>
                                    <p:cond delay="0"/>
                                  </p:stCondLst>
                                  <p:iterate type="lt">
                                    <p:tmPct val="10000"/>
                                  </p:iterate>
                                  <p:childTnLst>
                                    <p:set>
                                      <p:cBhvr>
                                        <p:cTn id="21" dur="1" fill="hold">
                                          <p:stCondLst>
                                            <p:cond delay="0"/>
                                          </p:stCondLst>
                                        </p:cTn>
                                        <p:tgtEl>
                                          <p:spTgt spid="5"/>
                                        </p:tgtEl>
                                        <p:attrNameLst>
                                          <p:attrName>style.visibility</p:attrName>
                                        </p:attrNameLst>
                                      </p:cBhvr>
                                      <p:to>
                                        <p:strVal val="visible"/>
                                      </p:to>
                                    </p:set>
                                    <p:anim by="(-#ppt_w*2)" calcmode="lin" valueType="num">
                                      <p:cBhvr rctx="PPT">
                                        <p:cTn id="22" dur="500" autoRev="1" fill="hold">
                                          <p:stCondLst>
                                            <p:cond delay="0"/>
                                          </p:stCondLst>
                                        </p:cTn>
                                        <p:tgtEl>
                                          <p:spTgt spid="5"/>
                                        </p:tgtEl>
                                        <p:attrNameLst>
                                          <p:attrName>ppt_w</p:attrName>
                                        </p:attrNameLst>
                                      </p:cBhvr>
                                    </p:anim>
                                    <p:anim by="(#ppt_w*0.50)" calcmode="lin" valueType="num">
                                      <p:cBhvr>
                                        <p:cTn id="23" dur="500" decel="50000" autoRev="1" fill="hold">
                                          <p:stCondLst>
                                            <p:cond delay="0"/>
                                          </p:stCondLst>
                                        </p:cTn>
                                        <p:tgtEl>
                                          <p:spTgt spid="5"/>
                                        </p:tgtEl>
                                        <p:attrNameLst>
                                          <p:attrName>ppt_x</p:attrName>
                                        </p:attrNameLst>
                                      </p:cBhvr>
                                    </p:anim>
                                    <p:anim from="(-#ppt_h/2)" to="(#ppt_y)" calcmode="lin" valueType="num">
                                      <p:cBhvr>
                                        <p:cTn id="24" dur="1000" fill="hold">
                                          <p:stCondLst>
                                            <p:cond delay="0"/>
                                          </p:stCondLst>
                                        </p:cTn>
                                        <p:tgtEl>
                                          <p:spTgt spid="5"/>
                                        </p:tgtEl>
                                        <p:attrNameLst>
                                          <p:attrName>ppt_y</p:attrName>
                                        </p:attrNameLst>
                                      </p:cBhvr>
                                    </p:anim>
                                    <p:animRot by="21600000">
                                      <p:cBhvr>
                                        <p:cTn id="25" dur="1000" fill="hold">
                                          <p:stCondLst>
                                            <p:cond delay="0"/>
                                          </p:stCondLst>
                                        </p:cTn>
                                        <p:tgtEl>
                                          <p:spTgt spid="5"/>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nodeType="click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fade">
                                      <p:cBhvr>
                                        <p:cTn id="30" dur="2000"/>
                                        <p:tgtEl>
                                          <p:spTgt spid="2050"/>
                                        </p:tgtEl>
                                      </p:cBhvr>
                                    </p:animEffect>
                                    <p:anim calcmode="lin" valueType="num">
                                      <p:cBhvr>
                                        <p:cTn id="31" dur="2000" fill="hold"/>
                                        <p:tgtEl>
                                          <p:spTgt spid="2050"/>
                                        </p:tgtEl>
                                        <p:attrNameLst>
                                          <p:attrName>ppt_w</p:attrName>
                                        </p:attrNameLst>
                                      </p:cBhvr>
                                      <p:tavLst>
                                        <p:tav tm="0" fmla="#ppt_w*sin(2.5*pi*$)">
                                          <p:val>
                                            <p:fltVal val="0"/>
                                          </p:val>
                                        </p:tav>
                                        <p:tav tm="100000">
                                          <p:val>
                                            <p:fltVal val="1"/>
                                          </p:val>
                                        </p:tav>
                                      </p:tavLst>
                                    </p:anim>
                                    <p:anim calcmode="lin" valueType="num">
                                      <p:cBhvr>
                                        <p:cTn id="32" dur="2000" fill="hold"/>
                                        <p:tgtEl>
                                          <p:spTgt spid="20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E:\faya\IMG_06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536" y="4077072"/>
            <a:ext cx="4202253" cy="15758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427796" y="2492896"/>
            <a:ext cx="3974008" cy="1538756"/>
          </a:xfrm>
        </p:spPr>
        <p:txBody>
          <a:bodyPr>
            <a:normAutofit fontScale="90000"/>
          </a:bodyPr>
          <a:lstStyle/>
          <a:p>
            <a:pPr algn="just" rtl="1">
              <a:lnSpc>
                <a:spcPts val="2400"/>
              </a:lnSpc>
            </a:pPr>
            <a:r>
              <a:rPr lang="ar-DZ" sz="2200" dirty="0" smtClean="0">
                <a:solidFill>
                  <a:srgbClr val="002060"/>
                </a:solidFill>
              </a:rPr>
              <a:t>*لهذا </a:t>
            </a:r>
            <a:r>
              <a:rPr lang="ar-DZ" sz="2200" dirty="0">
                <a:solidFill>
                  <a:srgbClr val="002060"/>
                </a:solidFill>
              </a:rPr>
              <a:t>القسم مخزن يتوفر على المقاييس اللازمة لحفظ المخطوط من إضاءة وتهوية ورطوبة؛  يتسع  لأكثر من </a:t>
            </a:r>
            <a:r>
              <a:rPr lang="ar-DZ" sz="2200" dirty="0" smtClean="0">
                <a:solidFill>
                  <a:srgbClr val="002060"/>
                </a:solidFill>
              </a:rPr>
              <a:t>10</a:t>
            </a:r>
            <a:r>
              <a:rPr lang="ar-SA" sz="2200" dirty="0" smtClean="0">
                <a:solidFill>
                  <a:srgbClr val="002060"/>
                </a:solidFill>
              </a:rPr>
              <a:t>80</a:t>
            </a:r>
            <a:r>
              <a:rPr lang="ar-DZ" sz="2200" dirty="0" smtClean="0">
                <a:solidFill>
                  <a:srgbClr val="002060"/>
                </a:solidFill>
              </a:rPr>
              <a:t> </a:t>
            </a:r>
            <a:r>
              <a:rPr lang="ar-DZ" sz="2200" dirty="0">
                <a:solidFill>
                  <a:srgbClr val="002060"/>
                </a:solidFill>
              </a:rPr>
              <a:t>مخطوط  مصفوفة على رفوف حديدية كما تنص عليه النصوص الدولية.</a:t>
            </a:r>
            <a:endParaRPr lang="fr-FR" sz="2200" dirty="0">
              <a:solidFill>
                <a:srgbClr val="002060"/>
              </a:solidFill>
            </a:endParaRPr>
          </a:p>
        </p:txBody>
      </p:sp>
      <p:sp>
        <p:nvSpPr>
          <p:cNvPr id="3" name="Espace réservé du texte 2"/>
          <p:cNvSpPr>
            <a:spLocks noGrp="1"/>
          </p:cNvSpPr>
          <p:nvPr>
            <p:ph type="body" idx="1"/>
          </p:nvPr>
        </p:nvSpPr>
        <p:spPr>
          <a:xfrm>
            <a:off x="4668012" y="3861048"/>
            <a:ext cx="3936437" cy="2268252"/>
          </a:xfrm>
        </p:spPr>
        <p:txBody>
          <a:bodyPr>
            <a:noAutofit/>
          </a:bodyPr>
          <a:lstStyle/>
          <a:p>
            <a:pPr algn="just" rtl="1">
              <a:lnSpc>
                <a:spcPts val="2400"/>
              </a:lnSpc>
            </a:pPr>
            <a:r>
              <a:rPr lang="fr-FR" sz="2200" dirty="0">
                <a:solidFill>
                  <a:srgbClr val="002060"/>
                </a:solidFill>
                <a:latin typeface="Arial" pitchFamily="34" charset="0"/>
                <a:cs typeface="Arial" pitchFamily="34" charset="0"/>
              </a:rPr>
              <a:t> </a:t>
            </a:r>
            <a:r>
              <a:rPr lang="ar-DZ" sz="2200" dirty="0">
                <a:solidFill>
                  <a:srgbClr val="002060"/>
                </a:solidFill>
                <a:latin typeface="Arial" pitchFamily="34" charset="0"/>
                <a:cs typeface="Arial" pitchFamily="34" charset="0"/>
              </a:rPr>
              <a:t> </a:t>
            </a:r>
            <a:r>
              <a:rPr lang="ar-DZ" sz="2200" dirty="0" smtClean="0">
                <a:solidFill>
                  <a:srgbClr val="002060"/>
                </a:solidFill>
                <a:latin typeface="Arial" pitchFamily="34" charset="0"/>
                <a:cs typeface="Arial" pitchFamily="34" charset="0"/>
              </a:rPr>
              <a:t>*حرصت </a:t>
            </a:r>
            <a:r>
              <a:rPr lang="ar-DZ" sz="2200" dirty="0">
                <a:solidFill>
                  <a:srgbClr val="002060"/>
                </a:solidFill>
                <a:latin typeface="Arial" pitchFamily="34" charset="0"/>
                <a:cs typeface="Arial" pitchFamily="34" charset="0"/>
              </a:rPr>
              <a:t>المكتبة المركزية على</a:t>
            </a:r>
            <a:r>
              <a:rPr lang="fr-FR" sz="2200" dirty="0">
                <a:solidFill>
                  <a:srgbClr val="002060"/>
                </a:solidFill>
                <a:latin typeface="Arial" pitchFamily="34" charset="0"/>
                <a:cs typeface="Arial" pitchFamily="34" charset="0"/>
              </a:rPr>
              <a:t> </a:t>
            </a:r>
            <a:r>
              <a:rPr lang="ar-DZ" sz="2200" dirty="0">
                <a:solidFill>
                  <a:srgbClr val="002060"/>
                </a:solidFill>
                <a:latin typeface="Arial" pitchFamily="34" charset="0"/>
                <a:cs typeface="Arial" pitchFamily="34" charset="0"/>
              </a:rPr>
              <a:t> اقتناء  الوسائل اللازمة لرقمنة المخطوط  بغرض الحفاظ على هذا الوعاء النادر من  التلف والانقراض فحولته من مادته الورقية إلى صورة إلكترونية يتداولها أكثر من باحث في آن واحد</a:t>
            </a:r>
            <a:r>
              <a:rPr lang="ar-DZ" sz="2200" dirty="0" smtClean="0">
                <a:solidFill>
                  <a:srgbClr val="002060"/>
                </a:solidFill>
                <a:latin typeface="Arial" pitchFamily="34" charset="0"/>
                <a:cs typeface="Arial" pitchFamily="34" charset="0"/>
              </a:rPr>
              <a:t>.</a:t>
            </a:r>
            <a:endParaRPr lang="fr-FR" sz="2200" dirty="0" smtClean="0">
              <a:solidFill>
                <a:srgbClr val="002060"/>
              </a:solidFill>
              <a:latin typeface="Arial" pitchFamily="34" charset="0"/>
              <a:cs typeface="Arial" pitchFamily="34" charset="0"/>
            </a:endParaRPr>
          </a:p>
          <a:p>
            <a:pPr algn="just" rtl="1">
              <a:lnSpc>
                <a:spcPts val="2400"/>
              </a:lnSpc>
            </a:pPr>
            <a:endParaRPr lang="fr-FR" sz="2200" dirty="0" smtClean="0">
              <a:solidFill>
                <a:srgbClr val="002060"/>
              </a:solidFill>
              <a:latin typeface="Arial" pitchFamily="34" charset="0"/>
              <a:cs typeface="Arial" pitchFamily="34" charset="0"/>
            </a:endParaRPr>
          </a:p>
          <a:p>
            <a:pPr algn="just" rtl="1">
              <a:lnSpc>
                <a:spcPts val="2400"/>
              </a:lnSpc>
            </a:pPr>
            <a:endParaRPr lang="fr-FR" sz="2200" dirty="0">
              <a:solidFill>
                <a:srgbClr val="002060"/>
              </a:solidFill>
              <a:latin typeface="Arial" pitchFamily="34" charset="0"/>
              <a:cs typeface="Arial" pitchFamily="34" charset="0"/>
            </a:endParaRPr>
          </a:p>
        </p:txBody>
      </p:sp>
      <p:sp>
        <p:nvSpPr>
          <p:cNvPr id="13" name="Espace réservé du texte 2"/>
          <p:cNvSpPr txBox="1">
            <a:spLocks/>
          </p:cNvSpPr>
          <p:nvPr/>
        </p:nvSpPr>
        <p:spPr>
          <a:xfrm>
            <a:off x="400705" y="5772234"/>
            <a:ext cx="4104455" cy="714132"/>
          </a:xfrm>
          <a:prstGeom prst="rect">
            <a:avLst/>
          </a:prstGeom>
        </p:spPr>
        <p:txBody>
          <a:bodyPr vert="horz" lIns="91433" tIns="45717" rIns="91433" bIns="45717" rtlCol="0" anchor="t">
            <a:normAutofit fontScale="25000" lnSpcReduction="20000"/>
          </a:bodyPr>
          <a:lstStyle>
            <a:lvl1pPr marL="0" indent="0" algn="r" defTabSz="457200" rtl="0" eaLnBrk="1" latinLnBrk="0" hangingPunct="1">
              <a:spcBef>
                <a:spcPct val="20000"/>
              </a:spcBef>
              <a:spcAft>
                <a:spcPts val="600"/>
              </a:spcAft>
              <a:buClr>
                <a:schemeClr val="tx2"/>
              </a:buClr>
              <a:buFont typeface="Wingdings 2" charset="2"/>
              <a:buNone/>
              <a:defRPr sz="1800" kern="1200">
                <a:solidFill>
                  <a:schemeClr val="tx2">
                    <a:lumMod val="25000"/>
                  </a:schemeClr>
                </a:solidFill>
                <a:latin typeface="+mn-lt"/>
                <a:ea typeface="+mn-ea"/>
                <a:cs typeface="+mn-cs"/>
              </a:defRPr>
            </a:lvl1pPr>
            <a:lvl2pPr marL="457200" indent="0" algn="l" defTabSz="457200" rtl="0" eaLnBrk="1" latinLnBrk="0" hangingPunct="1">
              <a:spcBef>
                <a:spcPct val="20000"/>
              </a:spcBef>
              <a:spcAft>
                <a:spcPts val="600"/>
              </a:spcAft>
              <a:buClr>
                <a:schemeClr val="tx2"/>
              </a:buClr>
              <a:buFont typeface="Wingdings 2"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spcAft>
                <a:spcPts val="600"/>
              </a:spcAft>
              <a:buClr>
                <a:schemeClr val="tx2"/>
              </a:buClr>
              <a:buFont typeface="Wingdings 2"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spcAft>
                <a:spcPts val="600"/>
              </a:spcAft>
              <a:buClr>
                <a:schemeClr val="tx2"/>
              </a:buClr>
              <a:buFont typeface="Wingdings 2"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spcAft>
                <a:spcPts val="600"/>
              </a:spcAft>
              <a:buClr>
                <a:schemeClr val="tx2"/>
              </a:buClr>
              <a:buFont typeface="Wingdings 2"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just" rtl="1">
              <a:lnSpc>
                <a:spcPts val="1500"/>
              </a:lnSpc>
            </a:pPr>
            <a:r>
              <a:rPr lang="fr-FR" dirty="0" smtClean="0">
                <a:latin typeface="Arial" pitchFamily="34" charset="0"/>
                <a:cs typeface="Arial" pitchFamily="34" charset="0"/>
              </a:rPr>
              <a:t> </a:t>
            </a:r>
            <a:r>
              <a:rPr lang="ar-DZ" sz="8800" dirty="0" err="1">
                <a:solidFill>
                  <a:srgbClr val="002060"/>
                </a:solidFill>
                <a:latin typeface="Arial" pitchFamily="34" charset="0"/>
                <a:cs typeface="Arial" pitchFamily="34" charset="0"/>
              </a:rPr>
              <a:t>للرقمنة</a:t>
            </a:r>
            <a:r>
              <a:rPr lang="ar-DZ" sz="8800" dirty="0">
                <a:solidFill>
                  <a:srgbClr val="002060"/>
                </a:solidFill>
                <a:latin typeface="Arial" pitchFamily="34" charset="0"/>
                <a:cs typeface="Arial" pitchFamily="34" charset="0"/>
              </a:rPr>
              <a:t> يستعمل حامل الوثائق المصورة للمسافر وآلة تصوير.</a:t>
            </a:r>
          </a:p>
          <a:p>
            <a:pPr algn="l" rtl="1">
              <a:lnSpc>
                <a:spcPts val="1500"/>
              </a:lnSpc>
            </a:pPr>
            <a:r>
              <a:rPr lang="fr-FR" sz="4000" dirty="0">
                <a:latin typeface="Arial" pitchFamily="34" charset="0"/>
                <a:cs typeface="Arial" pitchFamily="34" charset="0"/>
              </a:rPr>
              <a:t> the traveller’s conservation copy stand 4232 + camera CANON 550D</a:t>
            </a:r>
          </a:p>
        </p:txBody>
      </p:sp>
      <p:pic>
        <p:nvPicPr>
          <p:cNvPr id="2051" name="Picture 3" descr="F:\faya\IMG_038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161624"/>
            <a:ext cx="4497691" cy="1573379"/>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1026" name="Picture 2" descr="E:\faya\IMG_04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4108" y="2042915"/>
            <a:ext cx="3988840" cy="133645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2075" y="620688"/>
            <a:ext cx="4421716" cy="166449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2573508"/>
      </p:ext>
    </p:extLst>
  </p:cSld>
  <p:clrMapOvr>
    <a:masterClrMapping/>
  </p:clrMapOvr>
  <p:transition spd="slow" advClick="0" advTm="1000">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
                                        <p:tgtEl>
                                          <p:spTgt spid="2051"/>
                                        </p:tgtEl>
                                      </p:cBhvr>
                                    </p:animEffect>
                                    <p:anim calcmode="lin" valueType="num">
                                      <p:cBhvr>
                                        <p:cTn id="8" dur="10" fill="hold"/>
                                        <p:tgtEl>
                                          <p:spTgt spid="2051"/>
                                        </p:tgtEl>
                                        <p:attrNameLst>
                                          <p:attrName>ppt_x</p:attrName>
                                        </p:attrNameLst>
                                      </p:cBhvr>
                                      <p:tavLst>
                                        <p:tav tm="0">
                                          <p:val>
                                            <p:strVal val="#ppt_x"/>
                                          </p:val>
                                        </p:tav>
                                        <p:tav tm="100000">
                                          <p:val>
                                            <p:strVal val="#ppt_x"/>
                                          </p:val>
                                        </p:tav>
                                      </p:tavLst>
                                    </p:anim>
                                    <p:anim calcmode="lin" valueType="num">
                                      <p:cBhvr>
                                        <p:cTn id="9" dur="1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31"/>
                                        </p:tgtEl>
                                        <p:attrNameLst>
                                          <p:attrName>style.visibility</p:attrName>
                                        </p:attrNameLst>
                                      </p:cBhvr>
                                      <p:to>
                                        <p:strVal val="visible"/>
                                      </p:to>
                                    </p:set>
                                    <p:animEffect transition="in" filter="fade">
                                      <p:cBhvr>
                                        <p:cTn id="14" dur="1000"/>
                                        <p:tgtEl>
                                          <p:spTgt spid="1031"/>
                                        </p:tgtEl>
                                      </p:cBhvr>
                                    </p:animEffect>
                                    <p:anim calcmode="lin" valueType="num">
                                      <p:cBhvr>
                                        <p:cTn id="15" dur="1000" fill="hold"/>
                                        <p:tgtEl>
                                          <p:spTgt spid="1031"/>
                                        </p:tgtEl>
                                        <p:attrNameLst>
                                          <p:attrName>ppt_x</p:attrName>
                                        </p:attrNameLst>
                                      </p:cBhvr>
                                      <p:tavLst>
                                        <p:tav tm="0">
                                          <p:val>
                                            <p:strVal val="#ppt_x"/>
                                          </p:val>
                                        </p:tav>
                                        <p:tav tm="100000">
                                          <p:val>
                                            <p:strVal val="#ppt_x"/>
                                          </p:val>
                                        </p:tav>
                                      </p:tavLst>
                                    </p:anim>
                                    <p:anim calcmode="lin" valueType="num">
                                      <p:cBhvr>
                                        <p:cTn id="16" dur="1000" fill="hold"/>
                                        <p:tgtEl>
                                          <p:spTgt spid="10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2"/>
                                        </p:tgtEl>
                                        <p:attrNameLst>
                                          <p:attrName>ppt_y</p:attrName>
                                        </p:attrNameLst>
                                      </p:cBhvr>
                                      <p:tavLst>
                                        <p:tav tm="0">
                                          <p:val>
                                            <p:strVal val="#ppt_y"/>
                                          </p:val>
                                        </p:tav>
                                        <p:tav tm="100000">
                                          <p:val>
                                            <p:strVal val="#ppt_y"/>
                                          </p:val>
                                        </p:tav>
                                      </p:tavLst>
                                    </p:anim>
                                    <p:anim calcmode="lin" valueType="num">
                                      <p:cBhvr>
                                        <p:cTn id="23"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3">
                                            <p:txEl>
                                              <p:pRg st="0" end="0"/>
                                            </p:txEl>
                                          </p:spTgt>
                                        </p:tgtEl>
                                        <p:attrNameLst>
                                          <p:attrName>style.visibility</p:attrName>
                                        </p:attrNameLst>
                                      </p:cBhvr>
                                      <p:to>
                                        <p:strVal val="visible"/>
                                      </p:to>
                                    </p:set>
                                    <p:anim calcmode="lin" valueType="num">
                                      <p:cBhvr>
                                        <p:cTn id="30"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32"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540704"/>
            <a:ext cx="557467" cy="472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672193" y="422428"/>
            <a:ext cx="3329278" cy="584769"/>
          </a:xfrm>
          <a:prstGeom prst="rect">
            <a:avLst/>
          </a:prstGeom>
        </p:spPr>
        <p:txBody>
          <a:bodyPr wrap="square" lIns="91433" tIns="45717" rIns="91433" bIns="45717">
            <a:spAutoFit/>
          </a:bodyPr>
          <a:lstStyle/>
          <a:p>
            <a:pPr algn="r"/>
            <a:r>
              <a:rPr lang="ar-DZ" sz="3200" b="1" u="sng" dirty="0" smtClean="0">
                <a:solidFill>
                  <a:srgbClr val="002060"/>
                </a:solidFill>
                <a:effectLst>
                  <a:outerShdw blurRad="38100" dist="38100" dir="2700000" algn="tl">
                    <a:srgbClr val="000000">
                      <a:alpha val="43137"/>
                    </a:srgbClr>
                  </a:outerShdw>
                </a:effectLst>
                <a:cs typeface="DTP Naskh" pitchFamily="2" charset="-78"/>
              </a:rPr>
              <a:t>   مكتبة   الشيوخ</a:t>
            </a:r>
            <a:endParaRPr lang="fr-FR" sz="3200" b="1" u="sng" dirty="0">
              <a:solidFill>
                <a:srgbClr val="002060"/>
              </a:solidFill>
              <a:effectLst>
                <a:outerShdw blurRad="38100" dist="38100" dir="2700000" algn="tl">
                  <a:srgbClr val="000000">
                    <a:alpha val="43137"/>
                  </a:srgbClr>
                </a:outerShdw>
              </a:effectLst>
              <a:cs typeface="DTP Naskh" pitchFamily="2" charset="-78"/>
            </a:endParaRPr>
          </a:p>
        </p:txBody>
      </p:sp>
      <p:sp>
        <p:nvSpPr>
          <p:cNvPr id="5" name="Rectangle 4"/>
          <p:cNvSpPr/>
          <p:nvPr/>
        </p:nvSpPr>
        <p:spPr>
          <a:xfrm>
            <a:off x="472628" y="1268760"/>
            <a:ext cx="8399131" cy="1323433"/>
          </a:xfrm>
          <a:prstGeom prst="rect">
            <a:avLst/>
          </a:prstGeom>
        </p:spPr>
        <p:txBody>
          <a:bodyPr wrap="square" lIns="91433" tIns="45717" rIns="91433" bIns="45717">
            <a:spAutoFit/>
          </a:bodyPr>
          <a:lstStyle/>
          <a:p>
            <a:pPr algn="just" rtl="1"/>
            <a:r>
              <a:rPr lang="ar-DZ" sz="2000" dirty="0">
                <a:latin typeface="Arial" pitchFamily="34" charset="0"/>
                <a:cs typeface="Arial" pitchFamily="34" charset="0"/>
              </a:rPr>
              <a:t>       </a:t>
            </a:r>
            <a:r>
              <a:rPr lang="ar-DZ" sz="2000" dirty="0">
                <a:solidFill>
                  <a:srgbClr val="002060"/>
                </a:solidFill>
                <a:latin typeface="Arial" pitchFamily="34" charset="0"/>
                <a:cs typeface="Arial" pitchFamily="34" charset="0"/>
              </a:rPr>
              <a:t>مكتبة الشيوخ من أهم </a:t>
            </a:r>
            <a:r>
              <a:rPr lang="ar-DZ" sz="2000" dirty="0" smtClean="0">
                <a:solidFill>
                  <a:srgbClr val="002060"/>
                </a:solidFill>
                <a:latin typeface="Arial" pitchFamily="34" charset="0"/>
                <a:cs typeface="Arial" pitchFamily="34" charset="0"/>
              </a:rPr>
              <a:t>أقسام المكتبة </a:t>
            </a:r>
            <a:r>
              <a:rPr lang="ar-DZ" sz="2000" dirty="0">
                <a:solidFill>
                  <a:srgbClr val="002060"/>
                </a:solidFill>
                <a:latin typeface="Arial" pitchFamily="34" charset="0"/>
                <a:cs typeface="Arial" pitchFamily="34" charset="0"/>
              </a:rPr>
              <a:t>المركزية لجامعة الأمير عبد </a:t>
            </a:r>
            <a:r>
              <a:rPr lang="ar-DZ" sz="2000" dirty="0" smtClean="0">
                <a:solidFill>
                  <a:srgbClr val="002060"/>
                </a:solidFill>
                <a:latin typeface="Arial" pitchFamily="34" charset="0"/>
                <a:cs typeface="Arial" pitchFamily="34" charset="0"/>
              </a:rPr>
              <a:t>القادر، </a:t>
            </a:r>
            <a:r>
              <a:rPr lang="ar-DZ" sz="2000" dirty="0">
                <a:solidFill>
                  <a:srgbClr val="002060"/>
                </a:solidFill>
                <a:latin typeface="Arial" pitchFamily="34" charset="0"/>
                <a:cs typeface="Arial" pitchFamily="34" charset="0"/>
              </a:rPr>
              <a:t>وهذا راجع إلى خصوصية  مكنوناتها </a:t>
            </a:r>
            <a:r>
              <a:rPr lang="ar-DZ" sz="2000" dirty="0" smtClean="0">
                <a:solidFill>
                  <a:srgbClr val="002060"/>
                </a:solidFill>
                <a:latin typeface="Arial" pitchFamily="34" charset="0"/>
                <a:cs typeface="Arial" pitchFamily="34" charset="0"/>
              </a:rPr>
              <a:t>حيث تضم مجموعة من المكتبات الخاصة لبعض المشايخ والعلماء الجزائريين قدمت كهبة لمكتبة الجامعة. وقفوها دعما لرصيد المكتبة خدمة للعلم والدين. تضم المكتبة 16 مكتبة خاصة، من بينها مكتبة زاوية الشيخ الحسين بسيدي خليفة ، التي تضم نيفا ومائة مخطوط.</a:t>
            </a:r>
            <a:endParaRPr lang="fr-FR" sz="2000" dirty="0">
              <a:solidFill>
                <a:srgbClr val="002060"/>
              </a:solidFill>
              <a:latin typeface="Arial" pitchFamily="34" charset="0"/>
              <a:cs typeface="Arial" pitchFamily="34" charset="0"/>
            </a:endParaRPr>
          </a:p>
        </p:txBody>
      </p:sp>
      <p:pic>
        <p:nvPicPr>
          <p:cNvPr id="2050" name="Picture 2" descr="F:\مكتبة الدكتور أحمد عروة\Photo 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5075" y="2996952"/>
            <a:ext cx="5192147" cy="194982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051" name="Picture 3" descr="F:\مكتبة الدكتور أحمد عروة\Photo 01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080002">
            <a:off x="2323728" y="5584562"/>
            <a:ext cx="2275073" cy="854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2" name="Picture 4" descr="F:\مكتبة الدكتور أحمد عروة\Photo 00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235197">
            <a:off x="5085637" y="5582147"/>
            <a:ext cx="2571020" cy="810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7533" y="2852936"/>
            <a:ext cx="3210983" cy="270271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0145621"/>
      </p:ext>
    </p:extLst>
  </p:cSld>
  <p:clrMapOvr>
    <a:masterClrMapping/>
  </p:clrMapOvr>
  <p:transition spd="slow" advClick="0" advTm="1000">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anim calcmode="lin" valueType="num">
                                      <p:cBhvr>
                                        <p:cTn id="1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nodeType="clickEffect">
                                  <p:stCondLst>
                                    <p:cond delay="0"/>
                                  </p:stCondLst>
                                  <p:childTnLst>
                                    <p:set>
                                      <p:cBhvr>
                                        <p:cTn id="23" dur="1" fill="hold">
                                          <p:stCondLst>
                                            <p:cond delay="0"/>
                                          </p:stCondLst>
                                        </p:cTn>
                                        <p:tgtEl>
                                          <p:spTgt spid="2053"/>
                                        </p:tgtEl>
                                        <p:attrNameLst>
                                          <p:attrName>style.visibility</p:attrName>
                                        </p:attrNameLst>
                                      </p:cBhvr>
                                      <p:to>
                                        <p:strVal val="visible"/>
                                      </p:to>
                                    </p:set>
                                    <p:animEffect transition="in" filter="fade">
                                      <p:cBhvr>
                                        <p:cTn id="24" dur="800" decel="100000"/>
                                        <p:tgtEl>
                                          <p:spTgt spid="2053"/>
                                        </p:tgtEl>
                                      </p:cBhvr>
                                    </p:animEffect>
                                    <p:anim calcmode="lin" valueType="num">
                                      <p:cBhvr>
                                        <p:cTn id="25" dur="800" decel="100000" fill="hold"/>
                                        <p:tgtEl>
                                          <p:spTgt spid="2053"/>
                                        </p:tgtEl>
                                        <p:attrNameLst>
                                          <p:attrName>style.rotation</p:attrName>
                                        </p:attrNameLst>
                                      </p:cBhvr>
                                      <p:tavLst>
                                        <p:tav tm="0">
                                          <p:val>
                                            <p:fltVal val="-90"/>
                                          </p:val>
                                        </p:tav>
                                        <p:tav tm="100000">
                                          <p:val>
                                            <p:fltVal val="0"/>
                                          </p:val>
                                        </p:tav>
                                      </p:tavLst>
                                    </p:anim>
                                    <p:anim calcmode="lin" valueType="num">
                                      <p:cBhvr>
                                        <p:cTn id="26" dur="800" decel="100000" fill="hold"/>
                                        <p:tgtEl>
                                          <p:spTgt spid="2053"/>
                                        </p:tgtEl>
                                        <p:attrNameLst>
                                          <p:attrName>ppt_x</p:attrName>
                                        </p:attrNameLst>
                                      </p:cBhvr>
                                      <p:tavLst>
                                        <p:tav tm="0">
                                          <p:val>
                                            <p:strVal val="#ppt_x+0.4"/>
                                          </p:val>
                                        </p:tav>
                                        <p:tav tm="100000">
                                          <p:val>
                                            <p:strVal val="#ppt_x-0.05"/>
                                          </p:val>
                                        </p:tav>
                                      </p:tavLst>
                                    </p:anim>
                                    <p:anim calcmode="lin" valueType="num">
                                      <p:cBhvr>
                                        <p:cTn id="27" dur="800" decel="100000" fill="hold"/>
                                        <p:tgtEl>
                                          <p:spTgt spid="2053"/>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053"/>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053"/>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0" presetClass="entr" presetSubtype="0" fill="hold" nodeType="clickEffect">
                                  <p:stCondLst>
                                    <p:cond delay="0"/>
                                  </p:stCondLst>
                                  <p:childTnLst>
                                    <p:set>
                                      <p:cBhvr>
                                        <p:cTn id="33" dur="1" fill="hold">
                                          <p:stCondLst>
                                            <p:cond delay="0"/>
                                          </p:stCondLst>
                                        </p:cTn>
                                        <p:tgtEl>
                                          <p:spTgt spid="2050"/>
                                        </p:tgtEl>
                                        <p:attrNameLst>
                                          <p:attrName>style.visibility</p:attrName>
                                        </p:attrNameLst>
                                      </p:cBhvr>
                                      <p:to>
                                        <p:strVal val="visible"/>
                                      </p:to>
                                    </p:set>
                                    <p:animEffect transition="in" filter="fade">
                                      <p:cBhvr>
                                        <p:cTn id="34" dur="800" decel="100000"/>
                                        <p:tgtEl>
                                          <p:spTgt spid="2050"/>
                                        </p:tgtEl>
                                      </p:cBhvr>
                                    </p:animEffect>
                                    <p:anim calcmode="lin" valueType="num">
                                      <p:cBhvr>
                                        <p:cTn id="35" dur="800" decel="100000" fill="hold"/>
                                        <p:tgtEl>
                                          <p:spTgt spid="2050"/>
                                        </p:tgtEl>
                                        <p:attrNameLst>
                                          <p:attrName>style.rotation</p:attrName>
                                        </p:attrNameLst>
                                      </p:cBhvr>
                                      <p:tavLst>
                                        <p:tav tm="0">
                                          <p:val>
                                            <p:fltVal val="-90"/>
                                          </p:val>
                                        </p:tav>
                                        <p:tav tm="100000">
                                          <p:val>
                                            <p:fltVal val="0"/>
                                          </p:val>
                                        </p:tav>
                                      </p:tavLst>
                                    </p:anim>
                                    <p:anim calcmode="lin" valueType="num">
                                      <p:cBhvr>
                                        <p:cTn id="36" dur="800" decel="100000" fill="hold"/>
                                        <p:tgtEl>
                                          <p:spTgt spid="2050"/>
                                        </p:tgtEl>
                                        <p:attrNameLst>
                                          <p:attrName>ppt_x</p:attrName>
                                        </p:attrNameLst>
                                      </p:cBhvr>
                                      <p:tavLst>
                                        <p:tav tm="0">
                                          <p:val>
                                            <p:strVal val="#ppt_x+0.4"/>
                                          </p:val>
                                        </p:tav>
                                        <p:tav tm="100000">
                                          <p:val>
                                            <p:strVal val="#ppt_x-0.05"/>
                                          </p:val>
                                        </p:tav>
                                      </p:tavLst>
                                    </p:anim>
                                    <p:anim calcmode="lin" valueType="num">
                                      <p:cBhvr>
                                        <p:cTn id="37" dur="800" decel="100000" fill="hold"/>
                                        <p:tgtEl>
                                          <p:spTgt spid="2050"/>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2050"/>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2050"/>
                                        </p:tgtEl>
                                        <p:attrNameLst>
                                          <p:attrName>ppt_y</p:attrName>
                                        </p:attrNameLst>
                                      </p:cBhvr>
                                      <p:tavLst>
                                        <p:tav tm="0">
                                          <p:val>
                                            <p:strVal val="#ppt_y+0.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9" presetClass="entr" presetSubtype="10" fill="hold" nodeType="clickEffect">
                                  <p:stCondLst>
                                    <p:cond delay="0"/>
                                  </p:stCondLst>
                                  <p:childTnLst>
                                    <p:set>
                                      <p:cBhvr>
                                        <p:cTn id="43" dur="1" fill="hold">
                                          <p:stCondLst>
                                            <p:cond delay="0"/>
                                          </p:stCondLst>
                                        </p:cTn>
                                        <p:tgtEl>
                                          <p:spTgt spid="2051"/>
                                        </p:tgtEl>
                                        <p:attrNameLst>
                                          <p:attrName>style.visibility</p:attrName>
                                        </p:attrNameLst>
                                      </p:cBhvr>
                                      <p:to>
                                        <p:strVal val="visible"/>
                                      </p:to>
                                    </p:set>
                                    <p:anim calcmode="lin" valueType="num">
                                      <p:cBhvr>
                                        <p:cTn id="44" dur="5000" fill="hold"/>
                                        <p:tgtEl>
                                          <p:spTgt spid="2051"/>
                                        </p:tgtEl>
                                        <p:attrNameLst>
                                          <p:attrName>ppt_w</p:attrName>
                                        </p:attrNameLst>
                                      </p:cBhvr>
                                      <p:tavLst>
                                        <p:tav tm="0" fmla="#ppt_w*sin(2.5*pi*$)">
                                          <p:val>
                                            <p:fltVal val="0"/>
                                          </p:val>
                                        </p:tav>
                                        <p:tav tm="100000">
                                          <p:val>
                                            <p:fltVal val="1"/>
                                          </p:val>
                                        </p:tav>
                                      </p:tavLst>
                                    </p:anim>
                                    <p:anim calcmode="lin" valueType="num">
                                      <p:cBhvr>
                                        <p:cTn id="45" dur="5000" fill="hold"/>
                                        <p:tgtEl>
                                          <p:spTgt spid="2051"/>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9" presetClass="entr" presetSubtype="10" fill="hold" nodeType="clickEffect">
                                  <p:stCondLst>
                                    <p:cond delay="0"/>
                                  </p:stCondLst>
                                  <p:childTnLst>
                                    <p:set>
                                      <p:cBhvr>
                                        <p:cTn id="49" dur="1" fill="hold">
                                          <p:stCondLst>
                                            <p:cond delay="0"/>
                                          </p:stCondLst>
                                        </p:cTn>
                                        <p:tgtEl>
                                          <p:spTgt spid="2052"/>
                                        </p:tgtEl>
                                        <p:attrNameLst>
                                          <p:attrName>style.visibility</p:attrName>
                                        </p:attrNameLst>
                                      </p:cBhvr>
                                      <p:to>
                                        <p:strVal val="visible"/>
                                      </p:to>
                                    </p:set>
                                    <p:anim calcmode="lin" valueType="num">
                                      <p:cBhvr>
                                        <p:cTn id="50" dur="5000" fill="hold"/>
                                        <p:tgtEl>
                                          <p:spTgt spid="2052"/>
                                        </p:tgtEl>
                                        <p:attrNameLst>
                                          <p:attrName>ppt_w</p:attrName>
                                        </p:attrNameLst>
                                      </p:cBhvr>
                                      <p:tavLst>
                                        <p:tav tm="0" fmla="#ppt_w*sin(2.5*pi*$)">
                                          <p:val>
                                            <p:fltVal val="0"/>
                                          </p:val>
                                        </p:tav>
                                        <p:tav tm="100000">
                                          <p:val>
                                            <p:fltVal val="1"/>
                                          </p:val>
                                        </p:tav>
                                      </p:tavLst>
                                    </p:anim>
                                    <p:anim calcmode="lin" valueType="num">
                                      <p:cBhvr>
                                        <p:cTn id="51" dur="5000" fill="hold"/>
                                        <p:tgtEl>
                                          <p:spTgt spid="20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3111" y="2132856"/>
            <a:ext cx="7955327" cy="2308318"/>
          </a:xfrm>
          <a:prstGeom prst="rect">
            <a:avLst/>
          </a:prstGeom>
        </p:spPr>
        <p:txBody>
          <a:bodyPr wrap="square" lIns="91433" tIns="45717" rIns="91433" bIns="45717">
            <a:spAutoFit/>
          </a:bodyPr>
          <a:lstStyle/>
          <a:p>
            <a:pPr algn="just" rtl="1"/>
            <a:r>
              <a:rPr lang="ar-DZ" sz="2000" dirty="0"/>
              <a:t> </a:t>
            </a:r>
            <a:r>
              <a:rPr lang="ar-DZ" sz="2400" b="1" dirty="0">
                <a:solidFill>
                  <a:srgbClr val="002060"/>
                </a:solidFill>
                <a:latin typeface="Arial" pitchFamily="34" charset="0"/>
                <a:cs typeface="Arial" pitchFamily="34" charset="0"/>
              </a:rPr>
              <a:t>- </a:t>
            </a:r>
            <a:r>
              <a:rPr lang="ar-DZ" sz="2000" b="1" dirty="0">
                <a:solidFill>
                  <a:srgbClr val="002060"/>
                </a:solidFill>
                <a:latin typeface="Arial" pitchFamily="34" charset="0"/>
                <a:cs typeface="Arial" pitchFamily="34" charset="0"/>
              </a:rPr>
              <a:t>قاعة مقارنة الأديان</a:t>
            </a:r>
            <a:r>
              <a:rPr lang="ar-DZ" sz="2400" b="1" dirty="0">
                <a:solidFill>
                  <a:srgbClr val="002060"/>
                </a:solidFill>
                <a:latin typeface="Arial" pitchFamily="34" charset="0"/>
                <a:cs typeface="Arial" pitchFamily="34" charset="0"/>
              </a:rPr>
              <a:t>:</a:t>
            </a:r>
            <a:r>
              <a:rPr lang="fr-FR" sz="2400" b="1" dirty="0">
                <a:solidFill>
                  <a:srgbClr val="002060"/>
                </a:solidFill>
                <a:latin typeface="Arial" pitchFamily="34" charset="0"/>
                <a:cs typeface="Arial" pitchFamily="34" charset="0"/>
              </a:rPr>
              <a:t> </a:t>
            </a:r>
            <a:r>
              <a:rPr lang="ar-DZ" sz="2400" b="1" dirty="0">
                <a:solidFill>
                  <a:srgbClr val="002060"/>
                </a:solidFill>
                <a:latin typeface="Arial" pitchFamily="34" charset="0"/>
                <a:cs typeface="Arial" pitchFamily="34" charset="0"/>
              </a:rPr>
              <a:t> </a:t>
            </a:r>
            <a:r>
              <a:rPr lang="ar-DZ" sz="2400" dirty="0">
                <a:solidFill>
                  <a:srgbClr val="002060"/>
                </a:solidFill>
                <a:latin typeface="Arial" pitchFamily="34" charset="0"/>
                <a:cs typeface="Arial" pitchFamily="34" charset="0"/>
              </a:rPr>
              <a:t>خصصت المكتبة المركزية </a:t>
            </a:r>
            <a:r>
              <a:rPr lang="ar-DZ" sz="2400" dirty="0" smtClean="0">
                <a:solidFill>
                  <a:srgbClr val="002060"/>
                </a:solidFill>
                <a:latin typeface="Arial" pitchFamily="34" charset="0"/>
                <a:cs typeface="Arial" pitchFamily="34" charset="0"/>
              </a:rPr>
              <a:t>جناحا بَيِنٌا  </a:t>
            </a:r>
            <a:r>
              <a:rPr lang="ar-DZ" sz="2400" dirty="0">
                <a:solidFill>
                  <a:srgbClr val="002060"/>
                </a:solidFill>
                <a:latin typeface="Arial" pitchFamily="34" charset="0"/>
                <a:cs typeface="Arial" pitchFamily="34" charset="0"/>
              </a:rPr>
              <a:t>للغة الأجنبية وزودته بمكتبة قديمة يرجع تاريخها إلى أوائل القرن الماضي </a:t>
            </a:r>
            <a:r>
              <a:rPr lang="ar-DZ" sz="2400" dirty="0" smtClean="0">
                <a:solidFill>
                  <a:srgbClr val="002060"/>
                </a:solidFill>
                <a:latin typeface="Arial" pitchFamily="34" charset="0"/>
                <a:cs typeface="Arial" pitchFamily="34" charset="0"/>
              </a:rPr>
              <a:t>حيث </a:t>
            </a:r>
            <a:r>
              <a:rPr lang="ar-DZ" sz="2400" dirty="0">
                <a:solidFill>
                  <a:srgbClr val="002060"/>
                </a:solidFill>
                <a:latin typeface="Arial" pitchFamily="34" charset="0"/>
                <a:cs typeface="Arial" pitchFamily="34" charset="0"/>
              </a:rPr>
              <a:t>اقتنت مكتبة الآباء البيض التي تضم 1533 عنوانا جلها في </a:t>
            </a:r>
            <a:r>
              <a:rPr lang="ar-DZ" sz="2400" dirty="0" smtClean="0">
                <a:solidFill>
                  <a:srgbClr val="002060"/>
                </a:solidFill>
                <a:latin typeface="Arial" pitchFamily="34" charset="0"/>
                <a:cs typeface="Arial" pitchFamily="34" charset="0"/>
              </a:rPr>
              <a:t>المسيحية، </a:t>
            </a:r>
            <a:r>
              <a:rPr lang="ar-DZ" sz="2400" dirty="0">
                <a:solidFill>
                  <a:srgbClr val="002060"/>
                </a:solidFill>
                <a:latin typeface="Arial" pitchFamily="34" charset="0"/>
                <a:cs typeface="Arial" pitchFamily="34" charset="0"/>
              </a:rPr>
              <a:t>لتخدم البحث العلمي ولاسيما قسم مقارنة </a:t>
            </a:r>
            <a:r>
              <a:rPr lang="ar-DZ" sz="2400" dirty="0" smtClean="0">
                <a:solidFill>
                  <a:srgbClr val="002060"/>
                </a:solidFill>
                <a:latin typeface="Arial" pitchFamily="34" charset="0"/>
                <a:cs typeface="Arial" pitchFamily="34" charset="0"/>
              </a:rPr>
              <a:t>الأديان، </a:t>
            </a:r>
            <a:r>
              <a:rPr lang="ar-DZ" sz="2400" dirty="0">
                <a:solidFill>
                  <a:srgbClr val="002060"/>
                </a:solidFill>
                <a:latin typeface="Arial" pitchFamily="34" charset="0"/>
                <a:cs typeface="Arial" pitchFamily="34" charset="0"/>
              </a:rPr>
              <a:t>حرصا منها على تدعيم الثروة الوثائقية </a:t>
            </a:r>
            <a:r>
              <a:rPr lang="ar-DZ" sz="2400" dirty="0" smtClean="0">
                <a:solidFill>
                  <a:srgbClr val="002060"/>
                </a:solidFill>
                <a:latin typeface="Arial" pitchFamily="34" charset="0"/>
                <a:cs typeface="Arial" pitchFamily="34" charset="0"/>
              </a:rPr>
              <a:t> العلمية  </a:t>
            </a:r>
            <a:r>
              <a:rPr lang="ar-DZ" sz="2400" dirty="0">
                <a:solidFill>
                  <a:srgbClr val="002060"/>
                </a:solidFill>
                <a:latin typeface="Arial" pitchFamily="34" charset="0"/>
                <a:cs typeface="Arial" pitchFamily="34" charset="0"/>
              </a:rPr>
              <a:t>التي  من  </a:t>
            </a:r>
            <a:r>
              <a:rPr lang="ar-DZ" sz="2400" dirty="0" smtClean="0">
                <a:solidFill>
                  <a:srgbClr val="002060"/>
                </a:solidFill>
                <a:latin typeface="Arial" pitchFamily="34" charset="0"/>
                <a:cs typeface="Arial" pitchFamily="34" charset="0"/>
              </a:rPr>
              <a:t>خـلالـها   يتم  النهوض  بالفكر  العلمي </a:t>
            </a:r>
            <a:r>
              <a:rPr lang="ar-DZ" sz="2400" dirty="0" err="1" smtClean="0">
                <a:solidFill>
                  <a:srgbClr val="002060"/>
                </a:solidFill>
                <a:latin typeface="Arial" pitchFamily="34" charset="0"/>
                <a:cs typeface="Arial" pitchFamily="34" charset="0"/>
              </a:rPr>
              <a:t>بالاثبات</a:t>
            </a:r>
            <a:r>
              <a:rPr lang="ar-DZ" sz="2400" dirty="0" smtClean="0">
                <a:solidFill>
                  <a:srgbClr val="002060"/>
                </a:solidFill>
                <a:latin typeface="Arial" pitchFamily="34" charset="0"/>
                <a:cs typeface="Arial" pitchFamily="34" charset="0"/>
              </a:rPr>
              <a:t> والنقد  </a:t>
            </a:r>
            <a:r>
              <a:rPr lang="ar-DZ" sz="2400" dirty="0">
                <a:solidFill>
                  <a:srgbClr val="002060"/>
                </a:solidFill>
                <a:latin typeface="Arial" pitchFamily="34" charset="0"/>
                <a:cs typeface="Arial" pitchFamily="34" charset="0"/>
              </a:rPr>
              <a:t>البناء في  مجـال  </a:t>
            </a:r>
            <a:r>
              <a:rPr lang="ar-DZ" sz="2400" dirty="0" smtClean="0">
                <a:solidFill>
                  <a:srgbClr val="002060"/>
                </a:solidFill>
                <a:latin typeface="Arial" pitchFamily="34" charset="0"/>
                <a:cs typeface="Arial" pitchFamily="34" charset="0"/>
              </a:rPr>
              <a:t>حوار </a:t>
            </a:r>
            <a:r>
              <a:rPr lang="ar-DZ" sz="2400" dirty="0">
                <a:solidFill>
                  <a:srgbClr val="002060"/>
                </a:solidFill>
                <a:latin typeface="Arial" pitchFamily="34" charset="0"/>
                <a:cs typeface="Arial" pitchFamily="34" charset="0"/>
              </a:rPr>
              <a:t>الحـضارات  والأديـان</a:t>
            </a:r>
            <a:r>
              <a:rPr lang="ar-DZ" sz="2000" dirty="0">
                <a:solidFill>
                  <a:srgbClr val="002060"/>
                </a:solidFill>
                <a:latin typeface="Arial" pitchFamily="34" charset="0"/>
                <a:cs typeface="Arial" pitchFamily="34" charset="0"/>
              </a:rPr>
              <a:t>.</a:t>
            </a:r>
            <a:endParaRPr lang="fr-FR" sz="2000" dirty="0">
              <a:solidFill>
                <a:srgbClr val="002060"/>
              </a:solidFill>
              <a:latin typeface="Arial" pitchFamily="34" charset="0"/>
              <a:cs typeface="Arial" pitchFamily="34" charset="0"/>
            </a:endParaRPr>
          </a:p>
        </p:txBody>
      </p:sp>
      <p:pic>
        <p:nvPicPr>
          <p:cNvPr id="4099" name="Picture 3" descr="F:\bibliotheque\images (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7596" y="764704"/>
            <a:ext cx="7008780" cy="12421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C:\Users\ink\Pictures\2013-03-27 mactaba\mactaba 07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067" y="4296838"/>
            <a:ext cx="4228707" cy="1579848"/>
          </a:xfrm>
          <a:prstGeom prst="roundRect">
            <a:avLst>
              <a:gd name="adj" fmla="val 21141"/>
            </a:avLst>
          </a:prstGeom>
          <a:solidFill>
            <a:srgbClr val="FFFFFF">
              <a:shade val="85000"/>
            </a:srgbClr>
          </a:solidFill>
          <a:ln>
            <a:noFill/>
          </a:ln>
          <a:effectLst>
            <a:reflection blurRad="12700" stA="38000" endPos="28000" dist="5000" dir="5400000" sy="-100000" algn="bl" rotWithShape="0"/>
          </a:effectLst>
          <a:extLst/>
        </p:spPr>
      </p:pic>
      <p:pic>
        <p:nvPicPr>
          <p:cNvPr id="1028" name="Picture 4" descr="C:\Users\ink\Pictures\2013-03-27 mactaba\mactaba 07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098239">
            <a:off x="4618092" y="4580037"/>
            <a:ext cx="3995936" cy="1492885"/>
          </a:xfrm>
          <a:prstGeom prst="roundRect">
            <a:avLst>
              <a:gd name="adj" fmla="val 2151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262206435"/>
      </p:ext>
    </p:extLst>
  </p:cSld>
  <p:clrMapOvr>
    <a:masterClrMapping/>
  </p:clrMapOvr>
  <p:transition spd="slow" advClick="0" advTm="1000">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099"/>
                                        </p:tgtEl>
                                      </p:cBhvr>
                                    </p:animEffect>
                                    <p:animScale>
                                      <p:cBhvr>
                                        <p:cTn id="7" dur="250" autoRev="1" fill="hold"/>
                                        <p:tgtEl>
                                          <p:spTgt spid="409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by="(-#ppt_w*2)" calcmode="lin" valueType="num">
                                      <p:cBhvr rctx="PPT">
                                        <p:cTn id="12" dur="500" autoRev="1" fill="hold">
                                          <p:stCondLst>
                                            <p:cond delay="0"/>
                                          </p:stCondLst>
                                        </p:cTn>
                                        <p:tgtEl>
                                          <p:spTgt spid="4"/>
                                        </p:tgtEl>
                                        <p:attrNameLst>
                                          <p:attrName>ppt_w</p:attrName>
                                        </p:attrNameLst>
                                      </p:cBhvr>
                                    </p:anim>
                                    <p:anim by="(#ppt_w*0.50)" calcmode="lin" valueType="num">
                                      <p:cBhvr>
                                        <p:cTn id="13" dur="500" decel="50000" autoRev="1" fill="hold">
                                          <p:stCondLst>
                                            <p:cond delay="0"/>
                                          </p:stCondLst>
                                        </p:cTn>
                                        <p:tgtEl>
                                          <p:spTgt spid="4"/>
                                        </p:tgtEl>
                                        <p:attrNameLst>
                                          <p:attrName>ppt_x</p:attrName>
                                        </p:attrNameLst>
                                      </p:cBhvr>
                                    </p:anim>
                                    <p:anim from="(-#ppt_h/2)" to="(#ppt_y)" calcmode="lin" valueType="num">
                                      <p:cBhvr>
                                        <p:cTn id="14" dur="1000" fill="hold">
                                          <p:stCondLst>
                                            <p:cond delay="0"/>
                                          </p:stCondLst>
                                        </p:cTn>
                                        <p:tgtEl>
                                          <p:spTgt spid="4"/>
                                        </p:tgtEl>
                                        <p:attrNameLst>
                                          <p:attrName>ppt_y</p:attrName>
                                        </p:attrNameLst>
                                      </p:cBhvr>
                                    </p:anim>
                                    <p:animRot by="21600000">
                                      <p:cBhvr>
                                        <p:cTn id="15" dur="1000" fill="hold">
                                          <p:stCondLst>
                                            <p:cond delay="0"/>
                                          </p:stCondLst>
                                        </p:cTn>
                                        <p:tgtEl>
                                          <p:spTgt spid="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1000"/>
                                        <p:tgtEl>
                                          <p:spTgt spid="1027"/>
                                        </p:tgtEl>
                                      </p:cBhvr>
                                    </p:animEffect>
                                    <p:anim calcmode="lin" valueType="num">
                                      <p:cBhvr>
                                        <p:cTn id="21" dur="1000" fill="hold"/>
                                        <p:tgtEl>
                                          <p:spTgt spid="1027"/>
                                        </p:tgtEl>
                                        <p:attrNameLst>
                                          <p:attrName>ppt_x</p:attrName>
                                        </p:attrNameLst>
                                      </p:cBhvr>
                                      <p:tavLst>
                                        <p:tav tm="0">
                                          <p:val>
                                            <p:strVal val="#ppt_x"/>
                                          </p:val>
                                        </p:tav>
                                        <p:tav tm="100000">
                                          <p:val>
                                            <p:strVal val="#ppt_x"/>
                                          </p:val>
                                        </p:tav>
                                      </p:tavLst>
                                    </p:anim>
                                    <p:anim calcmode="lin" valueType="num">
                                      <p:cBhvr>
                                        <p:cTn id="22"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1000"/>
                                        <p:tgtEl>
                                          <p:spTgt spid="1028"/>
                                        </p:tgtEl>
                                      </p:cBhvr>
                                    </p:animEffect>
                                    <p:anim calcmode="lin" valueType="num">
                                      <p:cBhvr>
                                        <p:cTn id="28" dur="1000" fill="hold"/>
                                        <p:tgtEl>
                                          <p:spTgt spid="1028"/>
                                        </p:tgtEl>
                                        <p:attrNameLst>
                                          <p:attrName>ppt_x</p:attrName>
                                        </p:attrNameLst>
                                      </p:cBhvr>
                                      <p:tavLst>
                                        <p:tav tm="0">
                                          <p:val>
                                            <p:strVal val="#ppt_x"/>
                                          </p:val>
                                        </p:tav>
                                        <p:tav tm="100000">
                                          <p:val>
                                            <p:strVal val="#ppt_x"/>
                                          </p:val>
                                        </p:tav>
                                      </p:tavLst>
                                    </p:anim>
                                    <p:anim calcmode="lin" valueType="num">
                                      <p:cBhvr>
                                        <p:cTn id="2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rganigramme : Multidocument 4"/>
          <p:cNvSpPr/>
          <p:nvPr/>
        </p:nvSpPr>
        <p:spPr>
          <a:xfrm>
            <a:off x="755576" y="980728"/>
            <a:ext cx="7704855" cy="4464496"/>
          </a:xfrm>
          <a:prstGeom prst="flowChartMultidocument">
            <a:avLst/>
          </a:prstGeom>
          <a:ln/>
          <a:scene3d>
            <a:camera prst="perspectiveLef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DZ"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المكتبة في جداول</a:t>
            </a:r>
          </a:p>
        </p:txBody>
      </p:sp>
    </p:spTree>
    <p:extLst>
      <p:ext uri="{BB962C8B-B14F-4D97-AF65-F5344CB8AC3E}">
        <p14:creationId xmlns:p14="http://schemas.microsoft.com/office/powerpoint/2010/main" val="813765057"/>
      </p:ext>
    </p:extLst>
  </p:cSld>
  <p:clrMapOvr>
    <a:masterClrMapping/>
  </p:clrMapOvr>
  <mc:AlternateContent xmlns:mc="http://schemas.openxmlformats.org/markup-compatibility/2006" xmlns:p14="http://schemas.microsoft.com/office/powerpoint/2010/main">
    <mc:Choice Requires="p14">
      <p:transition spd="slow" p14:dur="1400" advClick="0" advTm="1000">
        <p14:doors dir="vert"/>
        <p:sndAc>
          <p:stSnd>
            <p:snd r:embed="rId2" name="chimes.wav"/>
          </p:stSnd>
        </p:sndAc>
      </p:transition>
    </mc:Choice>
    <mc:Fallback xmlns="">
      <p:transition spd="slow" advClick="0" advTm="1000">
        <p:fade/>
        <p:sndAc>
          <p:stSnd>
            <p:snd r:embed="rId3" name="chimes.wav"/>
          </p:stSnd>
        </p:sndAc>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6372200" y="836712"/>
            <a:ext cx="25106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1" eaLnBrk="0" fontAlgn="base" latinLnBrk="0" hangingPunct="0">
              <a:lnSpc>
                <a:spcPct val="100000"/>
              </a:lnSpc>
              <a:spcBef>
                <a:spcPct val="0"/>
              </a:spcBef>
              <a:spcAft>
                <a:spcPct val="0"/>
              </a:spcAft>
              <a:buClrTx/>
              <a:buSzTx/>
              <a:buFontTx/>
              <a:buNone/>
              <a:tabLst/>
            </a:pPr>
            <a:r>
              <a:rPr lang="ar-SA" b="1" u="sng" dirty="0">
                <a:solidFill>
                  <a:srgbClr val="000066"/>
                </a:solidFill>
                <a:latin typeface="Constantia" panose="02030602050306030303" pitchFamily="18" charset="0"/>
                <a:ea typeface="Times New Roman" panose="02020603050405020304" pitchFamily="18" charset="0"/>
                <a:cs typeface="Courier New" panose="02070309020205020404" pitchFamily="49" charset="0"/>
              </a:rPr>
              <a:t>المكتبة المركزية</a:t>
            </a:r>
            <a:r>
              <a:rPr lang="fr-FR" b="1" u="sng" dirty="0">
                <a:solidFill>
                  <a:srgbClr val="000066"/>
                </a:solidFill>
                <a:latin typeface="Constantia" panose="02030602050306030303" pitchFamily="18" charset="0"/>
                <a:ea typeface="Times New Roman" panose="02020603050405020304" pitchFamily="18" charset="0"/>
                <a:cs typeface="Courier New" panose="02070309020205020404" pitchFamily="49" charset="0"/>
              </a:rPr>
              <a:t> :</a:t>
            </a:r>
            <a:endParaRPr lang="en-US" b="1" u="sng" dirty="0">
              <a:solidFill>
                <a:srgbClr val="000066"/>
              </a:solidFill>
              <a:latin typeface="Constantia" panose="02030602050306030303" pitchFamily="18" charset="0"/>
              <a:ea typeface="Times New Roman" panose="02020603050405020304" pitchFamily="18" charset="0"/>
              <a:cs typeface="Courier New" panose="02070309020205020404" pitchFamily="49" charset="0"/>
            </a:endParaRPr>
          </a:p>
        </p:txBody>
      </p:sp>
      <p:graphicFrame>
        <p:nvGraphicFramePr>
          <p:cNvPr id="2" name="Tableau 1"/>
          <p:cNvGraphicFramePr>
            <a:graphicFrameLocks noGrp="1"/>
          </p:cNvGraphicFramePr>
          <p:nvPr>
            <p:extLst>
              <p:ext uri="{D42A27DB-BD31-4B8C-83A1-F6EECF244321}">
                <p14:modId xmlns:p14="http://schemas.microsoft.com/office/powerpoint/2010/main" val="837926692"/>
              </p:ext>
            </p:extLst>
          </p:nvPr>
        </p:nvGraphicFramePr>
        <p:xfrm>
          <a:off x="1259631" y="1397000"/>
          <a:ext cx="6984777" cy="4624288"/>
        </p:xfrm>
        <a:graphic>
          <a:graphicData uri="http://schemas.openxmlformats.org/drawingml/2006/table">
            <a:tbl>
              <a:tblPr rtl="1" firstRow="1" bandRow="1">
                <a:tableStyleId>{5C22544A-7EE6-4342-B048-85BDC9FD1C3A}</a:tableStyleId>
              </a:tblPr>
              <a:tblGrid>
                <a:gridCol w="2328259"/>
                <a:gridCol w="2328259"/>
                <a:gridCol w="2328259"/>
              </a:tblGrid>
              <a:tr h="1156072">
                <a:tc>
                  <a:txBody>
                    <a:bodyPr/>
                    <a:lstStyle/>
                    <a:p>
                      <a:pPr algn="ctr" rtl="1">
                        <a:lnSpc>
                          <a:spcPct val="115000"/>
                        </a:lnSpc>
                        <a:spcAft>
                          <a:spcPts val="1000"/>
                        </a:spcAft>
                      </a:pPr>
                      <a:r>
                        <a:rPr lang="ar-SA" sz="1800" b="1" dirty="0">
                          <a:solidFill>
                            <a:srgbClr val="FF0000"/>
                          </a:solidFill>
                          <a:effectLst/>
                          <a:latin typeface="Constantia" panose="02030602050306030303" pitchFamily="18" charset="0"/>
                          <a:ea typeface="Times New Roman" panose="02020603050405020304" pitchFamily="18" charset="0"/>
                          <a:cs typeface="Times New Roman" panose="02020603050405020304" pitchFamily="18" charset="0"/>
                        </a:rPr>
                        <a:t>الرصيد الإجمالي للكتب</a:t>
                      </a:r>
                      <a:endParaRPr lang="en-US" sz="1800" dirty="0">
                        <a:effectLst/>
                        <a:latin typeface="Constantia" panose="02030602050306030303" pitchFamily="18" charset="0"/>
                        <a:ea typeface="Constantia" panose="02030602050306030303" pitchFamily="18" charset="0"/>
                        <a:cs typeface="Majalla UI"/>
                      </a:endParaRPr>
                    </a:p>
                  </a:txBody>
                  <a:tcPr marL="0" marR="0" marT="0" marB="0" anchor="ctr"/>
                </a:tc>
                <a:tc>
                  <a:txBody>
                    <a:bodyPr/>
                    <a:lstStyle/>
                    <a:p>
                      <a:pPr algn="ctr" rtl="1">
                        <a:lnSpc>
                          <a:spcPct val="115000"/>
                        </a:lnSpc>
                        <a:spcAft>
                          <a:spcPts val="1000"/>
                        </a:spcAft>
                      </a:pPr>
                      <a:r>
                        <a:rPr lang="ar-SA" sz="1800" b="1">
                          <a:solidFill>
                            <a:srgbClr val="000000"/>
                          </a:solidFill>
                          <a:effectLst/>
                          <a:latin typeface="Constantia" panose="02030602050306030303" pitchFamily="18" charset="0"/>
                          <a:ea typeface="Times New Roman" panose="02020603050405020304" pitchFamily="18" charset="0"/>
                          <a:cs typeface="Times New Roman" panose="02020603050405020304" pitchFamily="18" charset="0"/>
                        </a:rPr>
                        <a:t>47593 عنوانا</a:t>
                      </a:r>
                      <a:endParaRPr lang="en-US" sz="1800">
                        <a:effectLst/>
                        <a:latin typeface="Constantia" panose="02030602050306030303" pitchFamily="18" charset="0"/>
                        <a:ea typeface="Constantia" panose="02030602050306030303" pitchFamily="18" charset="0"/>
                        <a:cs typeface="Majalla UI"/>
                      </a:endParaRPr>
                    </a:p>
                  </a:txBody>
                  <a:tcPr marL="0" marR="0" marT="0" marB="0" anchor="ctr"/>
                </a:tc>
                <a:tc>
                  <a:txBody>
                    <a:bodyPr/>
                    <a:lstStyle/>
                    <a:p>
                      <a:pPr algn="ctr" rtl="1">
                        <a:lnSpc>
                          <a:spcPct val="115000"/>
                        </a:lnSpc>
                        <a:spcAft>
                          <a:spcPts val="1000"/>
                        </a:spcAft>
                      </a:pPr>
                      <a:r>
                        <a:rPr lang="ar-SA" sz="1800" b="1">
                          <a:solidFill>
                            <a:srgbClr val="000000"/>
                          </a:solidFill>
                          <a:effectLst/>
                          <a:latin typeface="Constantia" panose="02030602050306030303" pitchFamily="18" charset="0"/>
                          <a:ea typeface="Times New Roman" panose="02020603050405020304" pitchFamily="18" charset="0"/>
                          <a:cs typeface="Times New Roman" panose="02020603050405020304" pitchFamily="18" charset="0"/>
                        </a:rPr>
                        <a:t>161546 نسخة</a:t>
                      </a:r>
                      <a:endParaRPr lang="en-US" sz="1800">
                        <a:effectLst/>
                        <a:latin typeface="Constantia" panose="02030602050306030303" pitchFamily="18" charset="0"/>
                        <a:ea typeface="Constantia" panose="02030602050306030303" pitchFamily="18" charset="0"/>
                        <a:cs typeface="Majalla UI"/>
                      </a:endParaRPr>
                    </a:p>
                  </a:txBody>
                  <a:tcPr marL="0" marR="0" marT="0" marB="0" anchor="ctr"/>
                </a:tc>
              </a:tr>
              <a:tr h="1156072">
                <a:tc>
                  <a:txBody>
                    <a:bodyPr/>
                    <a:lstStyle/>
                    <a:p>
                      <a:pPr algn="ctr" rtl="1">
                        <a:lnSpc>
                          <a:spcPct val="115000"/>
                        </a:lnSpc>
                        <a:spcAft>
                          <a:spcPts val="1000"/>
                        </a:spcAft>
                      </a:pPr>
                      <a:r>
                        <a:rPr lang="ar-SA" sz="1800" b="1" dirty="0">
                          <a:solidFill>
                            <a:srgbClr val="FF0000"/>
                          </a:solidFill>
                          <a:effectLst/>
                          <a:latin typeface="Constantia" panose="02030602050306030303" pitchFamily="18" charset="0"/>
                          <a:ea typeface="Times New Roman" panose="02020603050405020304" pitchFamily="18" charset="0"/>
                          <a:cs typeface="Times New Roman" panose="02020603050405020304" pitchFamily="18" charset="0"/>
                        </a:rPr>
                        <a:t>الكتب </a:t>
                      </a:r>
                      <a:r>
                        <a:rPr lang="ar-SA" sz="1800" b="1" dirty="0" err="1">
                          <a:solidFill>
                            <a:srgbClr val="FF0000"/>
                          </a:solidFill>
                          <a:effectLst/>
                          <a:latin typeface="Constantia" panose="02030602050306030303" pitchFamily="18" charset="0"/>
                          <a:ea typeface="Times New Roman" panose="02020603050405020304" pitchFamily="18" charset="0"/>
                          <a:cs typeface="Times New Roman" panose="02020603050405020304" pitchFamily="18" charset="0"/>
                        </a:rPr>
                        <a:t>المرقمنة</a:t>
                      </a:r>
                      <a:endParaRPr lang="en-US" sz="1800" dirty="0">
                        <a:effectLst/>
                        <a:latin typeface="Constantia" panose="02030602050306030303" pitchFamily="18" charset="0"/>
                        <a:ea typeface="Constantia" panose="02030602050306030303" pitchFamily="18" charset="0"/>
                        <a:cs typeface="Majalla UI"/>
                      </a:endParaRPr>
                    </a:p>
                  </a:txBody>
                  <a:tcPr marL="0" marR="0" marT="0" marB="0" anchor="ctr"/>
                </a:tc>
                <a:tc>
                  <a:txBody>
                    <a:bodyPr/>
                    <a:lstStyle/>
                    <a:p>
                      <a:pPr algn="ctr" rtl="1">
                        <a:lnSpc>
                          <a:spcPct val="115000"/>
                        </a:lnSpc>
                        <a:spcAft>
                          <a:spcPts val="1000"/>
                        </a:spcAft>
                      </a:pPr>
                      <a:r>
                        <a:rPr lang="ar-SA" sz="1800" b="1" dirty="0">
                          <a:solidFill>
                            <a:srgbClr val="000000"/>
                          </a:solidFill>
                          <a:effectLst/>
                          <a:latin typeface="Constantia" panose="02030602050306030303" pitchFamily="18" charset="0"/>
                          <a:ea typeface="Times New Roman" panose="02020603050405020304" pitchFamily="18" charset="0"/>
                          <a:cs typeface="Times New Roman" panose="02020603050405020304" pitchFamily="18" charset="0"/>
                        </a:rPr>
                        <a:t>9245عنوانا</a:t>
                      </a:r>
                      <a:endParaRPr lang="en-US" sz="1800" dirty="0">
                        <a:effectLst/>
                        <a:latin typeface="Constantia" panose="02030602050306030303" pitchFamily="18" charset="0"/>
                        <a:ea typeface="Constantia" panose="02030602050306030303" pitchFamily="18" charset="0"/>
                        <a:cs typeface="Majalla UI"/>
                      </a:endParaRPr>
                    </a:p>
                  </a:txBody>
                  <a:tcPr marL="0" marR="0" marT="0" marB="0" anchor="ctr"/>
                </a:tc>
                <a:tc>
                  <a:txBody>
                    <a:bodyPr/>
                    <a:lstStyle/>
                    <a:p>
                      <a:pPr algn="ctr" rtl="1">
                        <a:lnSpc>
                          <a:spcPct val="115000"/>
                        </a:lnSpc>
                        <a:spcAft>
                          <a:spcPts val="1000"/>
                        </a:spcAft>
                      </a:pPr>
                      <a:r>
                        <a:rPr lang="ar-SA" sz="1800" b="1">
                          <a:solidFill>
                            <a:srgbClr val="000000"/>
                          </a:solidFill>
                          <a:effectLst/>
                          <a:latin typeface="Constantia" panose="02030602050306030303" pitchFamily="18" charset="0"/>
                          <a:ea typeface="Times New Roman" panose="02020603050405020304" pitchFamily="18" charset="0"/>
                          <a:cs typeface="Times New Roman" panose="02020603050405020304" pitchFamily="18" charset="0"/>
                        </a:rPr>
                        <a:t>/</a:t>
                      </a:r>
                      <a:endParaRPr lang="en-US" sz="1800">
                        <a:effectLst/>
                        <a:latin typeface="Constantia" panose="02030602050306030303" pitchFamily="18" charset="0"/>
                        <a:ea typeface="Constantia" panose="02030602050306030303" pitchFamily="18" charset="0"/>
                        <a:cs typeface="Majalla UI"/>
                      </a:endParaRPr>
                    </a:p>
                  </a:txBody>
                  <a:tcPr marL="0" marR="0" marT="0" marB="0" anchor="ctr"/>
                </a:tc>
              </a:tr>
              <a:tr h="1156072">
                <a:tc>
                  <a:txBody>
                    <a:bodyPr/>
                    <a:lstStyle/>
                    <a:p>
                      <a:pPr algn="ctr" rtl="1">
                        <a:lnSpc>
                          <a:spcPct val="115000"/>
                        </a:lnSpc>
                        <a:spcAft>
                          <a:spcPts val="1000"/>
                        </a:spcAft>
                      </a:pPr>
                      <a:r>
                        <a:rPr lang="ar-SA" sz="1800" b="1" dirty="0">
                          <a:solidFill>
                            <a:srgbClr val="FF0000"/>
                          </a:solidFill>
                          <a:effectLst/>
                          <a:latin typeface="Constantia" panose="02030602050306030303" pitchFamily="18" charset="0"/>
                          <a:ea typeface="Times New Roman" panose="02020603050405020304" pitchFamily="18" charset="0"/>
                          <a:cs typeface="Times New Roman" panose="02020603050405020304" pitchFamily="18" charset="0"/>
                        </a:rPr>
                        <a:t>مقتنيات 2020-2021</a:t>
                      </a:r>
                      <a:endParaRPr lang="en-US" sz="1800" dirty="0">
                        <a:effectLst/>
                        <a:latin typeface="Constantia" panose="02030602050306030303" pitchFamily="18" charset="0"/>
                        <a:ea typeface="Constantia" panose="02030602050306030303" pitchFamily="18" charset="0"/>
                        <a:cs typeface="Majalla UI"/>
                      </a:endParaRPr>
                    </a:p>
                  </a:txBody>
                  <a:tcPr marL="0" marR="0" marT="0" marB="0" anchor="ctr"/>
                </a:tc>
                <a:tc>
                  <a:txBody>
                    <a:bodyPr/>
                    <a:lstStyle/>
                    <a:p>
                      <a:pPr algn="ctr">
                        <a:lnSpc>
                          <a:spcPct val="115000"/>
                        </a:lnSpc>
                        <a:spcAft>
                          <a:spcPts val="1000"/>
                        </a:spcAft>
                      </a:pPr>
                      <a:r>
                        <a:rPr lang="ar-SA" sz="1800" b="1" dirty="0">
                          <a:solidFill>
                            <a:srgbClr val="000000"/>
                          </a:solidFill>
                          <a:effectLst/>
                          <a:latin typeface="Constantia" panose="02030602050306030303" pitchFamily="18" charset="0"/>
                          <a:ea typeface="Times New Roman" panose="02020603050405020304" pitchFamily="18" charset="0"/>
                          <a:cs typeface="Times New Roman" panose="02020603050405020304" pitchFamily="18" charset="0"/>
                        </a:rPr>
                        <a:t>/</a:t>
                      </a:r>
                      <a:endParaRPr lang="en-US" sz="1800" dirty="0">
                        <a:effectLst/>
                        <a:latin typeface="Constantia" panose="02030602050306030303" pitchFamily="18" charset="0"/>
                        <a:ea typeface="Constantia" panose="02030602050306030303" pitchFamily="18" charset="0"/>
                        <a:cs typeface="Majalla UI"/>
                      </a:endParaRPr>
                    </a:p>
                  </a:txBody>
                  <a:tcPr marL="0" marR="0" marT="0" marB="0" anchor="ctr"/>
                </a:tc>
                <a:tc>
                  <a:txBody>
                    <a:bodyPr/>
                    <a:lstStyle/>
                    <a:p>
                      <a:pPr algn="ctr">
                        <a:lnSpc>
                          <a:spcPct val="115000"/>
                        </a:lnSpc>
                        <a:spcAft>
                          <a:spcPts val="1000"/>
                        </a:spcAft>
                      </a:pPr>
                      <a:r>
                        <a:rPr lang="ar-DZ" sz="1800" b="1" dirty="0">
                          <a:solidFill>
                            <a:srgbClr val="000000"/>
                          </a:solidFill>
                          <a:effectLst/>
                          <a:latin typeface="Constantia" panose="02030602050306030303" pitchFamily="18" charset="0"/>
                          <a:ea typeface="Times New Roman" panose="02020603050405020304" pitchFamily="18" charset="0"/>
                          <a:cs typeface="Times New Roman" panose="02020603050405020304" pitchFamily="18" charset="0"/>
                        </a:rPr>
                        <a:t>/</a:t>
                      </a:r>
                      <a:endParaRPr lang="en-US" sz="1800" dirty="0">
                        <a:effectLst/>
                        <a:latin typeface="Constantia" panose="02030602050306030303" pitchFamily="18" charset="0"/>
                        <a:ea typeface="Constantia" panose="02030602050306030303" pitchFamily="18" charset="0"/>
                        <a:cs typeface="Majalla UI"/>
                      </a:endParaRPr>
                    </a:p>
                  </a:txBody>
                  <a:tcPr marL="0" marR="0" marT="0" marB="0" anchor="ctr"/>
                </a:tc>
              </a:tr>
              <a:tr h="1156072">
                <a:tc>
                  <a:txBody>
                    <a:bodyPr/>
                    <a:lstStyle/>
                    <a:p>
                      <a:pPr algn="ctr">
                        <a:lnSpc>
                          <a:spcPct val="115000"/>
                        </a:lnSpc>
                        <a:spcAft>
                          <a:spcPts val="1000"/>
                        </a:spcAft>
                        <a:tabLst>
                          <a:tab pos="2136140" algn="l"/>
                          <a:tab pos="3239770" algn="ctr"/>
                        </a:tabLst>
                      </a:pPr>
                      <a:r>
                        <a:rPr lang="ar-SA" sz="1800" b="1" dirty="0">
                          <a:solidFill>
                            <a:srgbClr val="FF0000"/>
                          </a:solidFill>
                          <a:effectLst/>
                          <a:latin typeface="Constantia" panose="02030602050306030303" pitchFamily="18" charset="0"/>
                          <a:ea typeface="Times New Roman" panose="02020603050405020304" pitchFamily="18" charset="0"/>
                          <a:cs typeface="Times New Roman" panose="02020603050405020304" pitchFamily="18" charset="0"/>
                        </a:rPr>
                        <a:t>الهدايا</a:t>
                      </a:r>
                      <a:endParaRPr lang="en-US" sz="1800" dirty="0">
                        <a:effectLst/>
                        <a:latin typeface="Constantia" panose="02030602050306030303" pitchFamily="18" charset="0"/>
                        <a:ea typeface="Constantia" panose="02030602050306030303" pitchFamily="18" charset="0"/>
                        <a:cs typeface="Majalla UI"/>
                      </a:endParaRPr>
                    </a:p>
                  </a:txBody>
                  <a:tcPr marL="0" marR="0" marT="0" marB="0"/>
                </a:tc>
                <a:tc>
                  <a:txBody>
                    <a:bodyPr/>
                    <a:lstStyle/>
                    <a:p>
                      <a:pPr algn="ctr" rtl="1">
                        <a:lnSpc>
                          <a:spcPct val="115000"/>
                        </a:lnSpc>
                        <a:spcAft>
                          <a:spcPts val="1000"/>
                        </a:spcAft>
                        <a:tabLst>
                          <a:tab pos="2136140" algn="l"/>
                          <a:tab pos="3239770" algn="ctr"/>
                        </a:tabLst>
                      </a:pPr>
                      <a:r>
                        <a:rPr lang="ar-SA" sz="1800" b="1" dirty="0">
                          <a:effectLst/>
                          <a:latin typeface="Constantia" panose="02030602050306030303" pitchFamily="18" charset="0"/>
                          <a:ea typeface="Constantia" panose="02030602050306030303" pitchFamily="18" charset="0"/>
                          <a:cs typeface="Arabic Transparent" panose="02010000000000000000" pitchFamily="2" charset="-78"/>
                        </a:rPr>
                        <a:t>267</a:t>
                      </a:r>
                      <a:endParaRPr lang="en-US" sz="1800" dirty="0">
                        <a:effectLst/>
                        <a:latin typeface="Constantia" panose="02030602050306030303" pitchFamily="18" charset="0"/>
                        <a:ea typeface="Constantia" panose="02030602050306030303" pitchFamily="18" charset="0"/>
                        <a:cs typeface="Majalla UI"/>
                      </a:endParaRPr>
                    </a:p>
                  </a:txBody>
                  <a:tcPr marL="0" marR="0" marT="0" marB="0"/>
                </a:tc>
                <a:tc>
                  <a:txBody>
                    <a:bodyPr/>
                    <a:lstStyle/>
                    <a:p>
                      <a:pPr algn="ctr" rtl="1">
                        <a:lnSpc>
                          <a:spcPct val="115000"/>
                        </a:lnSpc>
                        <a:spcAft>
                          <a:spcPts val="1000"/>
                        </a:spcAft>
                        <a:tabLst>
                          <a:tab pos="2136140" algn="l"/>
                          <a:tab pos="3239770" algn="ctr"/>
                        </a:tabLst>
                      </a:pPr>
                      <a:r>
                        <a:rPr lang="ar-SA" sz="1800" b="1" dirty="0">
                          <a:effectLst/>
                          <a:latin typeface="Constantia" panose="02030602050306030303" pitchFamily="18" charset="0"/>
                          <a:ea typeface="Constantia" panose="02030602050306030303" pitchFamily="18" charset="0"/>
                          <a:cs typeface="Arabic Transparent" panose="02010000000000000000" pitchFamily="2" charset="-78"/>
                        </a:rPr>
                        <a:t>327</a:t>
                      </a:r>
                      <a:endParaRPr lang="en-US" sz="1800" dirty="0">
                        <a:effectLst/>
                        <a:latin typeface="Constantia" panose="02030602050306030303" pitchFamily="18" charset="0"/>
                        <a:ea typeface="Constantia" panose="02030602050306030303" pitchFamily="18" charset="0"/>
                        <a:cs typeface="Majalla UI"/>
                      </a:endParaRPr>
                    </a:p>
                  </a:txBody>
                  <a:tcPr marL="0" marR="0" marT="0" marB="0"/>
                </a:tc>
              </a:tr>
            </a:tbl>
          </a:graphicData>
        </a:graphic>
      </p:graphicFrame>
    </p:spTree>
    <p:extLst>
      <p:ext uri="{BB962C8B-B14F-4D97-AF65-F5344CB8AC3E}">
        <p14:creationId xmlns:p14="http://schemas.microsoft.com/office/powerpoint/2010/main" val="796964905"/>
      </p:ext>
    </p:extLst>
  </p:cSld>
  <p:clrMapOvr>
    <a:masterClrMapping/>
  </p:clrMapOvr>
  <mc:AlternateContent xmlns:mc="http://schemas.openxmlformats.org/markup-compatibility/2006" xmlns:p14="http://schemas.microsoft.com/office/powerpoint/2010/main">
    <mc:Choice Requires="p14">
      <p:transition spd="slow" p14:dur="1500" advClick="0" advTm="1000">
        <p14:window dir="vert"/>
        <p:sndAc>
          <p:stSnd>
            <p:snd r:embed="rId2" name="chimes.wav"/>
          </p:stSnd>
        </p:sndAc>
      </p:transition>
    </mc:Choice>
    <mc:Fallback xmlns="">
      <p:transition spd="slow" advClick="0" advTm="1000">
        <p:fade/>
        <p:sndAc>
          <p:stSnd>
            <p:snd r:embed="rId3" name="chimes.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818090" y="982610"/>
            <a:ext cx="7669579" cy="543794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Rectangle 3"/>
          <p:cNvSpPr/>
          <p:nvPr/>
        </p:nvSpPr>
        <p:spPr>
          <a:xfrm>
            <a:off x="6495670" y="250440"/>
            <a:ext cx="1483799" cy="707880"/>
          </a:xfrm>
          <a:prstGeom prst="rect">
            <a:avLst/>
          </a:prstGeom>
        </p:spPr>
        <p:txBody>
          <a:bodyPr wrap="square" lIns="91433" tIns="45717" rIns="91433" bIns="45717">
            <a:spAutoFit/>
          </a:bodyPr>
          <a:lstStyle/>
          <a:p>
            <a:pPr algn="ctr"/>
            <a:r>
              <a:rPr lang="ar-DZ" sz="4000" b="1" dirty="0">
                <a:solidFill>
                  <a:srgbClr val="FF0000"/>
                </a:solidFill>
                <a:cs typeface="DTP Naskh" pitchFamily="2" charset="-78"/>
              </a:rPr>
              <a:t>النشأة</a:t>
            </a:r>
            <a:r>
              <a:rPr lang="ar-DZ" sz="4000" b="1" dirty="0">
                <a:solidFill>
                  <a:srgbClr val="002060"/>
                </a:solidFill>
                <a:cs typeface="DTP Naskh" pitchFamily="2" charset="-78"/>
              </a:rPr>
              <a:t> </a:t>
            </a:r>
            <a:endParaRPr lang="fr-FR" sz="4000" b="1" dirty="0">
              <a:solidFill>
                <a:srgbClr val="002060"/>
              </a:solidFill>
              <a:cs typeface="DTP Naskh" pitchFamily="2" charset="-78"/>
            </a:endParaRPr>
          </a:p>
        </p:txBody>
      </p:sp>
      <p:sp>
        <p:nvSpPr>
          <p:cNvPr id="10" name="ZoneTexte 9"/>
          <p:cNvSpPr txBox="1"/>
          <p:nvPr/>
        </p:nvSpPr>
        <p:spPr>
          <a:xfrm>
            <a:off x="1388518" y="1916832"/>
            <a:ext cx="6528725" cy="3785646"/>
          </a:xfrm>
          <a:prstGeom prst="rect">
            <a:avLst/>
          </a:prstGeom>
          <a:noFill/>
        </p:spPr>
        <p:txBody>
          <a:bodyPr wrap="square" lIns="91433" tIns="45717" rIns="91433" bIns="45717" rtlCol="0">
            <a:spAutoFit/>
          </a:bodyPr>
          <a:lstStyle/>
          <a:p>
            <a:pPr algn="just" rtl="1"/>
            <a:r>
              <a:rPr lang="ar-DZ" sz="2000" b="1" dirty="0" smtClean="0">
                <a:solidFill>
                  <a:schemeClr val="bg1"/>
                </a:solidFill>
                <a:latin typeface="Arial" pitchFamily="34" charset="0"/>
                <a:cs typeface="Arial" pitchFamily="34" charset="0"/>
              </a:rPr>
              <a:t>أنشئت جامعة </a:t>
            </a:r>
            <a:r>
              <a:rPr lang="ar-DZ" sz="2000" b="1" dirty="0">
                <a:solidFill>
                  <a:schemeClr val="bg1"/>
                </a:solidFill>
                <a:latin typeface="Arial" pitchFamily="34" charset="0"/>
                <a:cs typeface="Arial" pitchFamily="34" charset="0"/>
              </a:rPr>
              <a:t>الأمير عبد القادر بموجب المرسوم التنفيذي رقم </a:t>
            </a:r>
            <a:r>
              <a:rPr lang="ar-DZ" sz="2000" b="1" dirty="0" smtClean="0">
                <a:solidFill>
                  <a:schemeClr val="bg1"/>
                </a:solidFill>
                <a:latin typeface="Arial" pitchFamily="34" charset="0"/>
                <a:cs typeface="Arial" pitchFamily="34" charset="0"/>
              </a:rPr>
              <a:t>84/182 الصادر بتاريخ 04 أوت 1984.</a:t>
            </a:r>
          </a:p>
          <a:p>
            <a:pPr algn="just" rtl="1"/>
            <a:r>
              <a:rPr lang="ar-DZ" sz="2000" b="1" dirty="0" smtClean="0">
                <a:solidFill>
                  <a:schemeClr val="bg1"/>
                </a:solidFill>
                <a:latin typeface="Arial" pitchFamily="34" charset="0"/>
                <a:cs typeface="Arial" pitchFamily="34" charset="0"/>
              </a:rPr>
              <a:t>أما المكتبة فقد تم تدشينها في شهر سبتمبر 1993، حيث أطلق عليها اسم أحد مديري الجامعة السابقين الدكتور «أحمد عروة» الذي كرس حياته في سبيل خدمة العلم وطلبته.</a:t>
            </a:r>
            <a:endParaRPr lang="ar-DZ" sz="2000" b="1" dirty="0">
              <a:solidFill>
                <a:schemeClr val="bg1"/>
              </a:solidFill>
              <a:latin typeface="Arial" pitchFamily="34" charset="0"/>
              <a:cs typeface="Arial" pitchFamily="34" charset="0"/>
            </a:endParaRPr>
          </a:p>
          <a:p>
            <a:pPr algn="just" rtl="1"/>
            <a:r>
              <a:rPr lang="ar-DZ" sz="2000" b="1" dirty="0">
                <a:solidFill>
                  <a:schemeClr val="bg1"/>
                </a:solidFill>
                <a:latin typeface="Arial" pitchFamily="34" charset="0"/>
                <a:cs typeface="Arial" pitchFamily="34" charset="0"/>
              </a:rPr>
              <a:t> مقرها الأول كان في مدخل الجامعة على الجناح الأيسر ثم حوّلت في بداية الموسم   الدراسي  لسنة 1993 إلى مقرها </a:t>
            </a:r>
            <a:r>
              <a:rPr lang="ar-DZ" sz="2000" b="1" dirty="0" smtClean="0">
                <a:solidFill>
                  <a:schemeClr val="bg1"/>
                </a:solidFill>
                <a:latin typeface="Arial" pitchFamily="34" charset="0"/>
                <a:cs typeface="Arial" pitchFamily="34" charset="0"/>
              </a:rPr>
              <a:t>الحالي، </a:t>
            </a:r>
            <a:r>
              <a:rPr lang="ar-DZ" sz="2000" b="1" dirty="0">
                <a:solidFill>
                  <a:schemeClr val="bg1"/>
                </a:solidFill>
                <a:latin typeface="Arial" pitchFamily="34" charset="0"/>
                <a:cs typeface="Arial" pitchFamily="34" charset="0"/>
              </a:rPr>
              <a:t>الذي يتسم بزخرفة جيدة ذات </a:t>
            </a:r>
            <a:r>
              <a:rPr lang="ar-DZ" sz="2000" b="1" dirty="0" smtClean="0">
                <a:solidFill>
                  <a:schemeClr val="bg1"/>
                </a:solidFill>
                <a:latin typeface="Arial" pitchFamily="34" charset="0"/>
                <a:cs typeface="Arial" pitchFamily="34" charset="0"/>
              </a:rPr>
              <a:t>طابع إسلامي ؛ </a:t>
            </a:r>
            <a:r>
              <a:rPr lang="ar-DZ" sz="2000" b="1" dirty="0">
                <a:solidFill>
                  <a:schemeClr val="bg1"/>
                </a:solidFill>
                <a:latin typeface="Arial" pitchFamily="34" charset="0"/>
                <a:cs typeface="Arial" pitchFamily="34" charset="0"/>
              </a:rPr>
              <a:t>وبها مرافق واسعة تضم مخزن معتبر يحتوي كما هائلا من مصادر </a:t>
            </a:r>
            <a:r>
              <a:rPr lang="ar-DZ" sz="2000" b="1" dirty="0" smtClean="0">
                <a:solidFill>
                  <a:schemeClr val="bg1"/>
                </a:solidFill>
                <a:latin typeface="Arial" pitchFamily="34" charset="0"/>
                <a:cs typeface="Arial" pitchFamily="34" charset="0"/>
              </a:rPr>
              <a:t>المعرفة.  </a:t>
            </a:r>
          </a:p>
          <a:p>
            <a:pPr algn="just" rtl="1"/>
            <a:r>
              <a:rPr lang="ar-DZ" sz="2000" b="1" dirty="0" smtClean="0">
                <a:solidFill>
                  <a:schemeClr val="bg1"/>
                </a:solidFill>
                <a:latin typeface="Arial" pitchFamily="34" charset="0"/>
                <a:cs typeface="Arial" pitchFamily="34" charset="0"/>
              </a:rPr>
              <a:t>تتربع المكتبة على مساحة تقدر بـ : 2086.5 م وتضم عدة مصالح، وأقسام يتم على مستواها معالجة مختلف الأوعية الفكرية، ومن ثم تسهيل سبل الاستفادة منها. </a:t>
            </a:r>
            <a:endParaRPr lang="ar-DZ" sz="2000" b="1" dirty="0">
              <a:solidFill>
                <a:schemeClr val="bg1"/>
              </a:solidFill>
              <a:latin typeface="Arial" pitchFamily="34" charset="0"/>
              <a:cs typeface="Arial" pitchFamily="34" charset="0"/>
            </a:endParaRPr>
          </a:p>
        </p:txBody>
      </p:sp>
      <p:pic>
        <p:nvPicPr>
          <p:cNvPr id="3" name="Image 2"/>
          <p:cNvPicPr>
            <a:picLocks noChangeAspect="1"/>
          </p:cNvPicPr>
          <p:nvPr/>
        </p:nvPicPr>
        <p:blipFill>
          <a:blip r:embed="rId6"/>
          <a:stretch>
            <a:fillRect/>
          </a:stretch>
        </p:blipFill>
        <p:spPr>
          <a:xfrm>
            <a:off x="5076056" y="604380"/>
            <a:ext cx="3170195" cy="262151"/>
          </a:xfrm>
          <a:prstGeom prst="rect">
            <a:avLst/>
          </a:prstGeom>
        </p:spPr>
      </p:pic>
    </p:spTree>
    <p:extLst>
      <p:ext uri="{BB962C8B-B14F-4D97-AF65-F5344CB8AC3E}">
        <p14:creationId xmlns:p14="http://schemas.microsoft.com/office/powerpoint/2010/main" val="2467225718"/>
      </p:ext>
    </p:extLst>
  </p:cSld>
  <p:clrMapOvr>
    <a:masterClrMapping/>
  </p:clrMapOvr>
  <mc:AlternateContent xmlns:mc="http://schemas.openxmlformats.org/markup-compatibility/2006" xmlns:p14="http://schemas.microsoft.com/office/powerpoint/2010/main">
    <mc:Choice Requires="p14">
      <p:transition spd="slow" p14:dur="1200" advClick="0" advTm="1000">
        <p:dissolve/>
        <p:sndAc>
          <p:stSnd>
            <p:snd r:embed="rId3" name="chimes.wav"/>
          </p:stSnd>
        </p:sndAc>
      </p:transition>
    </mc:Choice>
    <mc:Fallback xmlns="">
      <p:transition spd="slow" advClick="0" advTm="1000">
        <p:dissolv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 calcmode="lin" valueType="num">
                                      <p:cBhvr>
                                        <p:cTn id="9" dur="1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452724288"/>
              </p:ext>
            </p:extLst>
          </p:nvPr>
        </p:nvGraphicFramePr>
        <p:xfrm>
          <a:off x="1332281" y="980726"/>
          <a:ext cx="6984135" cy="5657856"/>
        </p:xfrm>
        <a:graphic>
          <a:graphicData uri="http://schemas.openxmlformats.org/drawingml/2006/table">
            <a:tbl>
              <a:tblPr rtl="1" firstRow="1" firstCol="1" bandRow="1">
                <a:tableStyleId>{5C22544A-7EE6-4342-B048-85BDC9FD1C3A}</a:tableStyleId>
              </a:tblPr>
              <a:tblGrid>
                <a:gridCol w="3325511"/>
                <a:gridCol w="1160286"/>
                <a:gridCol w="1249169"/>
                <a:gridCol w="1249169"/>
              </a:tblGrid>
              <a:tr h="329101">
                <a:tc>
                  <a:txBody>
                    <a:bodyPr/>
                    <a:lstStyle/>
                    <a:p>
                      <a:pPr algn="ctr" rtl="0">
                        <a:lnSpc>
                          <a:spcPct val="115000"/>
                        </a:lnSpc>
                        <a:spcAft>
                          <a:spcPts val="0"/>
                        </a:spcAft>
                      </a:pPr>
                      <a:r>
                        <a:rPr lang="ar-SA" sz="2000" b="1" dirty="0">
                          <a:solidFill>
                            <a:srgbClr val="FF0000"/>
                          </a:solidFill>
                          <a:effectLst/>
                          <a:latin typeface="Constantia" panose="02030602050306030303" pitchFamily="18" charset="0"/>
                          <a:ea typeface="Constantia" panose="02030602050306030303" pitchFamily="18" charset="0"/>
                          <a:cs typeface="Times New Roman" panose="02020603050405020304" pitchFamily="18" charset="0"/>
                        </a:rPr>
                        <a:t>نوع الرصيد</a:t>
                      </a:r>
                      <a:endParaRPr lang="en-US" sz="2000" dirty="0">
                        <a:effectLst/>
                        <a:latin typeface="Constantia" panose="02030602050306030303" pitchFamily="18" charset="0"/>
                        <a:ea typeface="Constantia" panose="02030602050306030303" pitchFamily="18" charset="0"/>
                        <a:cs typeface="Majalla UI"/>
                      </a:endParaRPr>
                    </a:p>
                  </a:txBody>
                  <a:tcPr marL="68580" marR="68580" marT="0" marB="0"/>
                </a:tc>
                <a:tc gridSpan="3">
                  <a:txBody>
                    <a:bodyPr/>
                    <a:lstStyle/>
                    <a:p>
                      <a:pPr algn="ctr" rtl="0">
                        <a:lnSpc>
                          <a:spcPct val="115000"/>
                        </a:lnSpc>
                        <a:spcAft>
                          <a:spcPts val="0"/>
                        </a:spcAft>
                      </a:pPr>
                      <a:r>
                        <a:rPr lang="ar-SA" sz="2000" b="1" dirty="0">
                          <a:solidFill>
                            <a:srgbClr val="FF0000"/>
                          </a:solidFill>
                          <a:effectLst/>
                          <a:latin typeface="Constantia" panose="02030602050306030303" pitchFamily="18" charset="0"/>
                          <a:ea typeface="Constantia" panose="02030602050306030303" pitchFamily="18" charset="0"/>
                          <a:cs typeface="Times New Roman" panose="02020603050405020304" pitchFamily="18" charset="0"/>
                        </a:rPr>
                        <a:t>العدد</a:t>
                      </a:r>
                      <a:endParaRPr lang="en-US" sz="2000" dirty="0">
                        <a:effectLst/>
                        <a:latin typeface="Constantia" panose="02030602050306030303" pitchFamily="18" charset="0"/>
                        <a:ea typeface="Constantia" panose="02030602050306030303" pitchFamily="18" charset="0"/>
                        <a:cs typeface="Majalla UI"/>
                      </a:endParaRPr>
                    </a:p>
                  </a:txBody>
                  <a:tcPr marL="68580" marR="68580" marT="0" marB="0"/>
                </a:tc>
                <a:tc hMerge="1">
                  <a:txBody>
                    <a:bodyPr/>
                    <a:lstStyle/>
                    <a:p>
                      <a:pPr rtl="1"/>
                      <a:endParaRPr lang="ar-DZ"/>
                    </a:p>
                  </a:txBody>
                  <a:tcPr/>
                </a:tc>
                <a:tc hMerge="1">
                  <a:txBody>
                    <a:bodyPr/>
                    <a:lstStyle/>
                    <a:p>
                      <a:pPr rtl="1"/>
                      <a:endParaRPr lang="ar-DZ"/>
                    </a:p>
                  </a:txBody>
                  <a:tcPr/>
                </a:tc>
              </a:tr>
              <a:tr h="329890">
                <a:tc>
                  <a:txBody>
                    <a:bodyPr/>
                    <a:lstStyle/>
                    <a:p>
                      <a:pPr algn="ctr" rtl="0">
                        <a:lnSpc>
                          <a:spcPct val="115000"/>
                        </a:lnSpc>
                        <a:spcAft>
                          <a:spcPts val="0"/>
                        </a:spcAft>
                      </a:pPr>
                      <a:r>
                        <a:rPr lang="ar-SA" sz="1400" b="1">
                          <a:effectLst/>
                          <a:latin typeface="Constantia" panose="02030602050306030303" pitchFamily="18" charset="0"/>
                          <a:ea typeface="Constantia" panose="02030602050306030303" pitchFamily="18" charset="0"/>
                          <a:cs typeface="Times New Roman" panose="02020603050405020304" pitchFamily="18" charset="0"/>
                        </a:rPr>
                        <a:t>الرسائل الجامعية</a:t>
                      </a:r>
                      <a:r>
                        <a:rPr lang="ar-SA" sz="1400" b="1">
                          <a:effectLst/>
                          <a:latin typeface="Constantia" panose="02030602050306030303" pitchFamily="18" charset="0"/>
                          <a:ea typeface="Constantia" panose="02030602050306030303" pitchFamily="18" charset="0"/>
                          <a:cs typeface="Majalla UI"/>
                        </a:rPr>
                        <a:t>( </a:t>
                      </a:r>
                      <a:r>
                        <a:rPr lang="ar-SA" sz="1400" b="1">
                          <a:effectLst/>
                          <a:latin typeface="Constantia" panose="02030602050306030303" pitchFamily="18" charset="0"/>
                          <a:ea typeface="Constantia" panose="02030602050306030303" pitchFamily="18" charset="0"/>
                          <a:cs typeface="Times New Roman" panose="02020603050405020304" pitchFamily="18" charset="0"/>
                        </a:rPr>
                        <a:t>ماجستير</a:t>
                      </a:r>
                      <a:r>
                        <a:rPr lang="ar-SA" sz="1400" b="1">
                          <a:effectLst/>
                          <a:latin typeface="Constantia" panose="02030602050306030303" pitchFamily="18" charset="0"/>
                          <a:ea typeface="Constantia" panose="02030602050306030303" pitchFamily="18" charset="0"/>
                          <a:cs typeface="Majalla UI"/>
                        </a:rPr>
                        <a:t>)</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gridSpan="3">
                  <a:txBody>
                    <a:bodyPr/>
                    <a:lstStyle/>
                    <a:p>
                      <a:pPr algn="ctr" rtl="0">
                        <a:lnSpc>
                          <a:spcPct val="115000"/>
                        </a:lnSpc>
                        <a:spcAft>
                          <a:spcPts val="0"/>
                        </a:spcAft>
                      </a:pPr>
                      <a:r>
                        <a:rPr lang="fr-FR" sz="1600" b="1">
                          <a:effectLst/>
                          <a:latin typeface="Constantia" panose="02030602050306030303" pitchFamily="18" charset="0"/>
                          <a:ea typeface="Constantia" panose="02030602050306030303" pitchFamily="18" charset="0"/>
                          <a:cs typeface="Majalla UI"/>
                        </a:rPr>
                        <a:t>935</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hMerge="1">
                  <a:txBody>
                    <a:bodyPr/>
                    <a:lstStyle/>
                    <a:p>
                      <a:pPr rtl="1"/>
                      <a:endParaRPr lang="ar-DZ"/>
                    </a:p>
                  </a:txBody>
                  <a:tcPr/>
                </a:tc>
                <a:tc hMerge="1">
                  <a:txBody>
                    <a:bodyPr/>
                    <a:lstStyle/>
                    <a:p>
                      <a:pPr rtl="1"/>
                      <a:endParaRPr lang="ar-DZ"/>
                    </a:p>
                  </a:txBody>
                  <a:tcPr/>
                </a:tc>
              </a:tr>
              <a:tr h="329890">
                <a:tc>
                  <a:txBody>
                    <a:bodyPr/>
                    <a:lstStyle/>
                    <a:p>
                      <a:pPr algn="ctr" rtl="0">
                        <a:lnSpc>
                          <a:spcPct val="115000"/>
                        </a:lnSpc>
                        <a:spcAft>
                          <a:spcPts val="0"/>
                        </a:spcAft>
                      </a:pPr>
                      <a:r>
                        <a:rPr lang="ar-SA" sz="1600" b="1">
                          <a:effectLst/>
                          <a:latin typeface="Constantia" panose="02030602050306030303" pitchFamily="18" charset="0"/>
                          <a:ea typeface="Constantia" panose="02030602050306030303" pitchFamily="18" charset="0"/>
                          <a:cs typeface="Times New Roman" panose="02020603050405020304" pitchFamily="18" charset="0"/>
                        </a:rPr>
                        <a:t>الرسائل الجامعية</a:t>
                      </a:r>
                      <a:r>
                        <a:rPr lang="ar-SA" sz="1600" b="1">
                          <a:effectLst/>
                          <a:latin typeface="Constantia" panose="02030602050306030303" pitchFamily="18" charset="0"/>
                          <a:ea typeface="Constantia" panose="02030602050306030303" pitchFamily="18" charset="0"/>
                          <a:cs typeface="Majalla UI"/>
                        </a:rPr>
                        <a:t>(</a:t>
                      </a:r>
                      <a:r>
                        <a:rPr lang="ar-SA" sz="1600" b="1">
                          <a:effectLst/>
                          <a:latin typeface="Constantia" panose="02030602050306030303" pitchFamily="18" charset="0"/>
                          <a:ea typeface="Constantia" panose="02030602050306030303" pitchFamily="18" charset="0"/>
                          <a:cs typeface="Times New Roman" panose="02020603050405020304" pitchFamily="18" charset="0"/>
                        </a:rPr>
                        <a:t>دكتوراه</a:t>
                      </a:r>
                      <a:r>
                        <a:rPr lang="ar-SA" sz="1600" b="1">
                          <a:effectLst/>
                          <a:latin typeface="Constantia" panose="02030602050306030303" pitchFamily="18" charset="0"/>
                          <a:ea typeface="Constantia" panose="02030602050306030303" pitchFamily="18" charset="0"/>
                          <a:cs typeface="Majalla UI"/>
                        </a:rPr>
                        <a:t>)</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gridSpan="3">
                  <a:txBody>
                    <a:bodyPr/>
                    <a:lstStyle/>
                    <a:p>
                      <a:pPr algn="ctr" rtl="0">
                        <a:lnSpc>
                          <a:spcPct val="115000"/>
                        </a:lnSpc>
                        <a:spcAft>
                          <a:spcPts val="0"/>
                        </a:spcAft>
                      </a:pPr>
                      <a:r>
                        <a:rPr lang="fr-FR" sz="1600" b="1">
                          <a:effectLst/>
                          <a:latin typeface="Constantia" panose="02030602050306030303" pitchFamily="18" charset="0"/>
                          <a:ea typeface="Constantia" panose="02030602050306030303" pitchFamily="18" charset="0"/>
                          <a:cs typeface="Majalla UI"/>
                        </a:rPr>
                        <a:t>5</a:t>
                      </a:r>
                      <a:r>
                        <a:rPr lang="ar-SA" sz="1600" b="1">
                          <a:effectLst/>
                          <a:latin typeface="Constantia" panose="02030602050306030303" pitchFamily="18" charset="0"/>
                          <a:ea typeface="Constantia" panose="02030602050306030303" pitchFamily="18" charset="0"/>
                          <a:cs typeface="Majalla UI"/>
                        </a:rPr>
                        <a:t>64</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hMerge="1">
                  <a:txBody>
                    <a:bodyPr/>
                    <a:lstStyle/>
                    <a:p>
                      <a:pPr rtl="1"/>
                      <a:endParaRPr lang="ar-DZ"/>
                    </a:p>
                  </a:txBody>
                  <a:tcPr/>
                </a:tc>
                <a:tc hMerge="1">
                  <a:txBody>
                    <a:bodyPr/>
                    <a:lstStyle/>
                    <a:p>
                      <a:pPr rtl="1"/>
                      <a:endParaRPr lang="ar-DZ"/>
                    </a:p>
                  </a:txBody>
                  <a:tcPr/>
                </a:tc>
              </a:tr>
              <a:tr h="591401">
                <a:tc>
                  <a:txBody>
                    <a:bodyPr/>
                    <a:lstStyle/>
                    <a:p>
                      <a:pPr rtl="0">
                        <a:lnSpc>
                          <a:spcPct val="115000"/>
                        </a:lnSpc>
                        <a:spcAft>
                          <a:spcPts val="0"/>
                        </a:spcAft>
                      </a:pPr>
                      <a:r>
                        <a:rPr lang="ar-SA" sz="1400" b="1">
                          <a:effectLst/>
                          <a:latin typeface="Constantia" panose="02030602050306030303" pitchFamily="18" charset="0"/>
                          <a:ea typeface="Constantia" panose="02030602050306030303" pitchFamily="18" charset="0"/>
                          <a:cs typeface="Majalla UI"/>
                        </a:rPr>
                        <a:t> </a:t>
                      </a:r>
                      <a:endParaRPr lang="en-US" sz="1100">
                        <a:effectLst/>
                        <a:latin typeface="Constantia" panose="02030602050306030303" pitchFamily="18" charset="0"/>
                        <a:ea typeface="Constantia" panose="02030602050306030303" pitchFamily="18" charset="0"/>
                        <a:cs typeface="Majalla UI"/>
                      </a:endParaRPr>
                    </a:p>
                    <a:p>
                      <a:pPr algn="ctr" rtl="0">
                        <a:lnSpc>
                          <a:spcPct val="115000"/>
                        </a:lnSpc>
                        <a:spcAft>
                          <a:spcPts val="0"/>
                        </a:spcAft>
                      </a:pPr>
                      <a:r>
                        <a:rPr lang="ar-SA" sz="1400" b="1">
                          <a:effectLst/>
                          <a:latin typeface="Constantia" panose="02030602050306030303" pitchFamily="18" charset="0"/>
                          <a:ea typeface="Constantia" panose="02030602050306030303" pitchFamily="18" charset="0"/>
                          <a:cs typeface="Times New Roman" panose="02020603050405020304" pitchFamily="18" charset="0"/>
                        </a:rPr>
                        <a:t>الرسائل الجامعية</a:t>
                      </a:r>
                      <a:r>
                        <a:rPr lang="ar-SA" sz="1400" b="1">
                          <a:effectLst/>
                          <a:latin typeface="Constantia" panose="02030602050306030303" pitchFamily="18" charset="0"/>
                          <a:ea typeface="Constantia" panose="02030602050306030303" pitchFamily="18" charset="0"/>
                          <a:cs typeface="Majalla UI"/>
                        </a:rPr>
                        <a:t>(</a:t>
                      </a:r>
                      <a:r>
                        <a:rPr lang="ar-SA" sz="1400" b="1">
                          <a:effectLst/>
                          <a:latin typeface="Constantia" panose="02030602050306030303" pitchFamily="18" charset="0"/>
                          <a:ea typeface="Constantia" panose="02030602050306030303" pitchFamily="18" charset="0"/>
                          <a:cs typeface="Times New Roman" panose="02020603050405020304" pitchFamily="18" charset="0"/>
                        </a:rPr>
                        <a:t>تبادل</a:t>
                      </a:r>
                      <a:r>
                        <a:rPr lang="ar-SA" sz="1400" b="1">
                          <a:effectLst/>
                          <a:latin typeface="Constantia" panose="02030602050306030303" pitchFamily="18" charset="0"/>
                          <a:ea typeface="Constantia" panose="02030602050306030303" pitchFamily="18" charset="0"/>
                          <a:cs typeface="Majalla UI"/>
                        </a:rPr>
                        <a:t>)</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gridSpan="3">
                  <a:txBody>
                    <a:bodyPr/>
                    <a:lstStyle/>
                    <a:p>
                      <a:pPr algn="ctr" rtl="0">
                        <a:lnSpc>
                          <a:spcPct val="115000"/>
                        </a:lnSpc>
                        <a:spcAft>
                          <a:spcPts val="0"/>
                        </a:spcAft>
                      </a:pPr>
                      <a:r>
                        <a:rPr lang="ar-SA" sz="1600" b="1">
                          <a:effectLst/>
                          <a:latin typeface="Constantia" panose="02030602050306030303" pitchFamily="18" charset="0"/>
                          <a:ea typeface="Constantia" panose="02030602050306030303" pitchFamily="18" charset="0"/>
                          <a:cs typeface="Majalla UI"/>
                        </a:rPr>
                        <a:t>1388</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hMerge="1">
                  <a:txBody>
                    <a:bodyPr/>
                    <a:lstStyle/>
                    <a:p>
                      <a:pPr rtl="1"/>
                      <a:endParaRPr lang="ar-DZ"/>
                    </a:p>
                  </a:txBody>
                  <a:tcPr/>
                </a:tc>
                <a:tc hMerge="1">
                  <a:txBody>
                    <a:bodyPr/>
                    <a:lstStyle/>
                    <a:p>
                      <a:pPr rtl="1"/>
                      <a:endParaRPr lang="ar-DZ"/>
                    </a:p>
                  </a:txBody>
                  <a:tcPr/>
                </a:tc>
              </a:tr>
              <a:tr h="329890">
                <a:tc>
                  <a:txBody>
                    <a:bodyPr/>
                    <a:lstStyle/>
                    <a:p>
                      <a:pPr algn="ctr" rtl="0">
                        <a:lnSpc>
                          <a:spcPct val="115000"/>
                        </a:lnSpc>
                        <a:spcAft>
                          <a:spcPts val="0"/>
                        </a:spcAft>
                      </a:pPr>
                      <a:r>
                        <a:rPr lang="ar-SA" sz="1400" b="1">
                          <a:effectLst/>
                          <a:latin typeface="Constantia" panose="02030602050306030303" pitchFamily="18" charset="0"/>
                          <a:ea typeface="Constantia" panose="02030602050306030303" pitchFamily="18" charset="0"/>
                          <a:cs typeface="Times New Roman" panose="02020603050405020304" pitchFamily="18" charset="0"/>
                        </a:rPr>
                        <a:t>الرسائل الجامعية المرقمنة</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gridSpan="3">
                  <a:txBody>
                    <a:bodyPr/>
                    <a:lstStyle/>
                    <a:p>
                      <a:pPr algn="ctr" rtl="0">
                        <a:lnSpc>
                          <a:spcPct val="115000"/>
                        </a:lnSpc>
                        <a:spcAft>
                          <a:spcPts val="0"/>
                        </a:spcAft>
                      </a:pPr>
                      <a:r>
                        <a:rPr lang="ar-SA" sz="1600" b="1">
                          <a:effectLst/>
                          <a:latin typeface="Constantia" panose="02030602050306030303" pitchFamily="18" charset="0"/>
                          <a:ea typeface="Constantia" panose="02030602050306030303" pitchFamily="18" charset="0"/>
                          <a:cs typeface="Majalla UI"/>
                        </a:rPr>
                        <a:t>1204</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hMerge="1">
                  <a:txBody>
                    <a:bodyPr/>
                    <a:lstStyle/>
                    <a:p>
                      <a:pPr rtl="1"/>
                      <a:endParaRPr lang="ar-DZ"/>
                    </a:p>
                  </a:txBody>
                  <a:tcPr/>
                </a:tc>
                <a:tc hMerge="1">
                  <a:txBody>
                    <a:bodyPr/>
                    <a:lstStyle/>
                    <a:p>
                      <a:pPr rtl="1"/>
                      <a:endParaRPr lang="ar-DZ"/>
                    </a:p>
                  </a:txBody>
                  <a:tcPr/>
                </a:tc>
              </a:tr>
              <a:tr h="243510">
                <a:tc rowSpan="2">
                  <a:txBody>
                    <a:bodyPr/>
                    <a:lstStyle/>
                    <a:p>
                      <a:pPr algn="ctr" rtl="0">
                        <a:lnSpc>
                          <a:spcPct val="115000"/>
                        </a:lnSpc>
                        <a:spcAft>
                          <a:spcPts val="0"/>
                        </a:spcAft>
                      </a:pPr>
                      <a:r>
                        <a:rPr lang="ar-SA" sz="1600" b="1">
                          <a:effectLst/>
                          <a:latin typeface="Constantia" panose="02030602050306030303" pitchFamily="18" charset="0"/>
                          <a:ea typeface="Constantia" panose="02030602050306030303" pitchFamily="18" charset="0"/>
                          <a:cs typeface="Times New Roman" panose="02020603050405020304" pitchFamily="18" charset="0"/>
                        </a:rPr>
                        <a:t>المجلات</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rtl="0">
                        <a:lnSpc>
                          <a:spcPct val="115000"/>
                        </a:lnSpc>
                        <a:spcAft>
                          <a:spcPts val="0"/>
                        </a:spcAft>
                      </a:pPr>
                      <a:r>
                        <a:rPr lang="ar-SA" sz="1100" b="1">
                          <a:effectLst/>
                          <a:latin typeface="Constantia" panose="02030602050306030303" pitchFamily="18" charset="0"/>
                          <a:ea typeface="Constantia" panose="02030602050306030303" pitchFamily="18" charset="0"/>
                          <a:cs typeface="Times New Roman" panose="02020603050405020304" pitchFamily="18" charset="0"/>
                        </a:rPr>
                        <a:t>باللغة العربية</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rtl="0">
                        <a:lnSpc>
                          <a:spcPct val="115000"/>
                        </a:lnSpc>
                        <a:spcAft>
                          <a:spcPts val="0"/>
                        </a:spcAft>
                      </a:pPr>
                      <a:r>
                        <a:rPr lang="ar-SA" sz="1200" b="1">
                          <a:effectLst/>
                          <a:latin typeface="Constantia" panose="02030602050306030303" pitchFamily="18" charset="0"/>
                          <a:ea typeface="Constantia" panose="02030602050306030303" pitchFamily="18" charset="0"/>
                          <a:cs typeface="Times New Roman" panose="02020603050405020304" pitchFamily="18" charset="0"/>
                        </a:rPr>
                        <a:t>باللغة الفرنسية</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rtl="0">
                        <a:lnSpc>
                          <a:spcPct val="115000"/>
                        </a:lnSpc>
                        <a:spcAft>
                          <a:spcPts val="0"/>
                        </a:spcAft>
                      </a:pPr>
                      <a:r>
                        <a:rPr lang="ar-SA" sz="1100" b="1">
                          <a:effectLst/>
                          <a:latin typeface="Constantia" panose="02030602050306030303" pitchFamily="18" charset="0"/>
                          <a:ea typeface="Constantia" panose="02030602050306030303" pitchFamily="18" charset="0"/>
                          <a:cs typeface="Times New Roman" panose="02020603050405020304" pitchFamily="18" charset="0"/>
                        </a:rPr>
                        <a:t>باللغة الإنجليزية</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r>
              <a:tr h="329890">
                <a:tc vMerge="1">
                  <a:txBody>
                    <a:bodyPr/>
                    <a:lstStyle/>
                    <a:p>
                      <a:pPr rtl="1"/>
                      <a:endParaRPr lang="ar-DZ"/>
                    </a:p>
                  </a:txBody>
                  <a:tcPr/>
                </a:tc>
                <a:tc>
                  <a:txBody>
                    <a:bodyPr/>
                    <a:lstStyle/>
                    <a:p>
                      <a:pPr algn="ctr" rtl="0">
                        <a:lnSpc>
                          <a:spcPct val="115000"/>
                        </a:lnSpc>
                        <a:spcAft>
                          <a:spcPts val="0"/>
                        </a:spcAft>
                      </a:pPr>
                      <a:r>
                        <a:rPr lang="fr-FR" sz="1600" b="1">
                          <a:solidFill>
                            <a:srgbClr val="FF0000"/>
                          </a:solidFill>
                          <a:effectLst/>
                          <a:latin typeface="Constantia" panose="02030602050306030303" pitchFamily="18" charset="0"/>
                          <a:ea typeface="Constantia" panose="02030602050306030303" pitchFamily="18" charset="0"/>
                          <a:cs typeface="Majalla UI"/>
                        </a:rPr>
                        <a:t>699</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rtl="0">
                        <a:lnSpc>
                          <a:spcPct val="115000"/>
                        </a:lnSpc>
                        <a:spcAft>
                          <a:spcPts val="0"/>
                        </a:spcAft>
                      </a:pPr>
                      <a:r>
                        <a:rPr lang="ar-SA" sz="1600" b="1">
                          <a:solidFill>
                            <a:srgbClr val="FF0000"/>
                          </a:solidFill>
                          <a:effectLst/>
                          <a:latin typeface="Constantia" panose="02030602050306030303" pitchFamily="18" charset="0"/>
                          <a:ea typeface="Constantia" panose="02030602050306030303" pitchFamily="18" charset="0"/>
                          <a:cs typeface="Majalla UI"/>
                        </a:rPr>
                        <a:t>22</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rtl="0">
                        <a:lnSpc>
                          <a:spcPct val="115000"/>
                        </a:lnSpc>
                        <a:spcAft>
                          <a:spcPts val="0"/>
                        </a:spcAft>
                      </a:pPr>
                      <a:r>
                        <a:rPr lang="ar-SA" sz="1600" b="1">
                          <a:solidFill>
                            <a:srgbClr val="FF0000"/>
                          </a:solidFill>
                          <a:effectLst/>
                          <a:latin typeface="Constantia" panose="02030602050306030303" pitchFamily="18" charset="0"/>
                          <a:ea typeface="Constantia" panose="02030602050306030303" pitchFamily="18" charset="0"/>
                          <a:cs typeface="Majalla UI"/>
                        </a:rPr>
                        <a:t>35</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r>
              <a:tr h="243510">
                <a:tc rowSpan="2">
                  <a:txBody>
                    <a:bodyPr/>
                    <a:lstStyle/>
                    <a:p>
                      <a:pPr algn="ctr" rtl="0">
                        <a:lnSpc>
                          <a:spcPct val="115000"/>
                        </a:lnSpc>
                        <a:spcAft>
                          <a:spcPts val="0"/>
                        </a:spcAft>
                      </a:pPr>
                      <a:r>
                        <a:rPr lang="ar-SA" sz="1600" b="1">
                          <a:effectLst/>
                          <a:latin typeface="Constantia" panose="02030602050306030303" pitchFamily="18" charset="0"/>
                          <a:ea typeface="Constantia" panose="02030602050306030303" pitchFamily="18" charset="0"/>
                          <a:cs typeface="Times New Roman" panose="02020603050405020304" pitchFamily="18" charset="0"/>
                        </a:rPr>
                        <a:t>أعمال وملتقيات</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rtl="0">
                        <a:lnSpc>
                          <a:spcPct val="115000"/>
                        </a:lnSpc>
                        <a:spcAft>
                          <a:spcPts val="0"/>
                        </a:spcAft>
                      </a:pPr>
                      <a:r>
                        <a:rPr lang="ar-SA" sz="1100" b="1">
                          <a:effectLst/>
                          <a:latin typeface="Constantia" panose="02030602050306030303" pitchFamily="18" charset="0"/>
                          <a:ea typeface="Constantia" panose="02030602050306030303" pitchFamily="18" charset="0"/>
                          <a:cs typeface="Times New Roman" panose="02020603050405020304" pitchFamily="18" charset="0"/>
                        </a:rPr>
                        <a:t>باللغة العربية</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rtl="0">
                        <a:lnSpc>
                          <a:spcPct val="115000"/>
                        </a:lnSpc>
                        <a:spcAft>
                          <a:spcPts val="0"/>
                        </a:spcAft>
                      </a:pPr>
                      <a:r>
                        <a:rPr lang="ar-SA" sz="1200" b="1">
                          <a:effectLst/>
                          <a:latin typeface="Constantia" panose="02030602050306030303" pitchFamily="18" charset="0"/>
                          <a:ea typeface="Constantia" panose="02030602050306030303" pitchFamily="18" charset="0"/>
                          <a:cs typeface="Times New Roman" panose="02020603050405020304" pitchFamily="18" charset="0"/>
                        </a:rPr>
                        <a:t>باللغة الفرنسية</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rtl="0">
                        <a:lnSpc>
                          <a:spcPct val="115000"/>
                        </a:lnSpc>
                        <a:spcAft>
                          <a:spcPts val="0"/>
                        </a:spcAft>
                      </a:pPr>
                      <a:r>
                        <a:rPr lang="ar-SA" sz="1100" b="1">
                          <a:effectLst/>
                          <a:latin typeface="Constantia" panose="02030602050306030303" pitchFamily="18" charset="0"/>
                          <a:ea typeface="Constantia" panose="02030602050306030303" pitchFamily="18" charset="0"/>
                          <a:cs typeface="Times New Roman" panose="02020603050405020304" pitchFamily="18" charset="0"/>
                        </a:rPr>
                        <a:t>باللغة الإنجليزية</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r>
              <a:tr h="329890">
                <a:tc vMerge="1">
                  <a:txBody>
                    <a:bodyPr/>
                    <a:lstStyle/>
                    <a:p>
                      <a:pPr rtl="1"/>
                      <a:endParaRPr lang="ar-DZ"/>
                    </a:p>
                  </a:txBody>
                  <a:tcPr/>
                </a:tc>
                <a:tc>
                  <a:txBody>
                    <a:bodyPr/>
                    <a:lstStyle/>
                    <a:p>
                      <a:pPr algn="ctr" rtl="0">
                        <a:lnSpc>
                          <a:spcPct val="115000"/>
                        </a:lnSpc>
                        <a:spcAft>
                          <a:spcPts val="0"/>
                        </a:spcAft>
                      </a:pPr>
                      <a:r>
                        <a:rPr lang="ar-SA" sz="1600" b="1">
                          <a:solidFill>
                            <a:srgbClr val="FF0000"/>
                          </a:solidFill>
                          <a:effectLst/>
                          <a:latin typeface="Constantia" panose="02030602050306030303" pitchFamily="18" charset="0"/>
                          <a:ea typeface="Constantia" panose="02030602050306030303" pitchFamily="18" charset="0"/>
                          <a:cs typeface="Majalla UI"/>
                        </a:rPr>
                        <a:t>160</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rtl="0">
                        <a:lnSpc>
                          <a:spcPct val="115000"/>
                        </a:lnSpc>
                        <a:spcAft>
                          <a:spcPts val="0"/>
                        </a:spcAft>
                      </a:pPr>
                      <a:r>
                        <a:rPr lang="ar-SA" sz="1600" b="1">
                          <a:solidFill>
                            <a:srgbClr val="FF0000"/>
                          </a:solidFill>
                          <a:effectLst/>
                          <a:latin typeface="Constantia" panose="02030602050306030303" pitchFamily="18" charset="0"/>
                          <a:ea typeface="Constantia" panose="02030602050306030303" pitchFamily="18" charset="0"/>
                          <a:cs typeface="Majalla UI"/>
                        </a:rPr>
                        <a:t>32</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rtl="0">
                        <a:lnSpc>
                          <a:spcPct val="115000"/>
                        </a:lnSpc>
                        <a:spcAft>
                          <a:spcPts val="0"/>
                        </a:spcAft>
                      </a:pPr>
                      <a:r>
                        <a:rPr lang="ar-SA" sz="1600" b="1">
                          <a:solidFill>
                            <a:srgbClr val="FF0000"/>
                          </a:solidFill>
                          <a:effectLst/>
                          <a:latin typeface="Constantia" panose="02030602050306030303" pitchFamily="18" charset="0"/>
                          <a:ea typeface="Constantia" panose="02030602050306030303" pitchFamily="18" charset="0"/>
                          <a:cs typeface="Majalla UI"/>
                        </a:rPr>
                        <a:t>34</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r>
              <a:tr h="243510">
                <a:tc rowSpan="2">
                  <a:txBody>
                    <a:bodyPr/>
                    <a:lstStyle/>
                    <a:p>
                      <a:pPr algn="ctr" rtl="0">
                        <a:lnSpc>
                          <a:spcPct val="115000"/>
                        </a:lnSpc>
                        <a:spcAft>
                          <a:spcPts val="0"/>
                        </a:spcAft>
                      </a:pPr>
                      <a:r>
                        <a:rPr lang="ar-SA" sz="1600" b="1">
                          <a:effectLst/>
                          <a:latin typeface="Constantia" panose="02030602050306030303" pitchFamily="18" charset="0"/>
                          <a:ea typeface="Constantia" panose="02030602050306030303" pitchFamily="18" charset="0"/>
                          <a:cs typeface="Times New Roman" panose="02020603050405020304" pitchFamily="18" charset="0"/>
                        </a:rPr>
                        <a:t>أدلة</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rtl="0">
                        <a:lnSpc>
                          <a:spcPct val="115000"/>
                        </a:lnSpc>
                        <a:spcAft>
                          <a:spcPts val="0"/>
                        </a:spcAft>
                      </a:pPr>
                      <a:r>
                        <a:rPr lang="ar-SA" sz="1100" b="1">
                          <a:effectLst/>
                          <a:latin typeface="Constantia" panose="02030602050306030303" pitchFamily="18" charset="0"/>
                          <a:ea typeface="Constantia" panose="02030602050306030303" pitchFamily="18" charset="0"/>
                          <a:cs typeface="Times New Roman" panose="02020603050405020304" pitchFamily="18" charset="0"/>
                        </a:rPr>
                        <a:t>باللغة العربية</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rtl="0">
                        <a:lnSpc>
                          <a:spcPct val="115000"/>
                        </a:lnSpc>
                        <a:spcAft>
                          <a:spcPts val="0"/>
                        </a:spcAft>
                      </a:pPr>
                      <a:r>
                        <a:rPr lang="ar-SA" sz="1200" b="1">
                          <a:effectLst/>
                          <a:latin typeface="Constantia" panose="02030602050306030303" pitchFamily="18" charset="0"/>
                          <a:ea typeface="Constantia" panose="02030602050306030303" pitchFamily="18" charset="0"/>
                          <a:cs typeface="Times New Roman" panose="02020603050405020304" pitchFamily="18" charset="0"/>
                        </a:rPr>
                        <a:t>باللغة الفرنسية</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rtl="0">
                        <a:lnSpc>
                          <a:spcPct val="115000"/>
                        </a:lnSpc>
                        <a:spcAft>
                          <a:spcPts val="0"/>
                        </a:spcAft>
                      </a:pPr>
                      <a:r>
                        <a:rPr lang="ar-SA" sz="1100" b="1">
                          <a:effectLst/>
                          <a:latin typeface="Constantia" panose="02030602050306030303" pitchFamily="18" charset="0"/>
                          <a:ea typeface="Constantia" panose="02030602050306030303" pitchFamily="18" charset="0"/>
                          <a:cs typeface="Times New Roman" panose="02020603050405020304" pitchFamily="18" charset="0"/>
                        </a:rPr>
                        <a:t>باللغة الإنجليزية</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r>
              <a:tr h="329890">
                <a:tc vMerge="1">
                  <a:txBody>
                    <a:bodyPr/>
                    <a:lstStyle/>
                    <a:p>
                      <a:pPr rtl="1"/>
                      <a:endParaRPr lang="ar-DZ"/>
                    </a:p>
                  </a:txBody>
                  <a:tcPr/>
                </a:tc>
                <a:tc>
                  <a:txBody>
                    <a:bodyPr/>
                    <a:lstStyle/>
                    <a:p>
                      <a:pPr algn="ctr" rtl="0">
                        <a:lnSpc>
                          <a:spcPct val="115000"/>
                        </a:lnSpc>
                        <a:spcAft>
                          <a:spcPts val="0"/>
                        </a:spcAft>
                      </a:pPr>
                      <a:r>
                        <a:rPr lang="ar-SA" sz="1600" b="1">
                          <a:solidFill>
                            <a:srgbClr val="FF0000"/>
                          </a:solidFill>
                          <a:effectLst/>
                          <a:latin typeface="Constantia" panose="02030602050306030303" pitchFamily="18" charset="0"/>
                          <a:ea typeface="Constantia" panose="02030602050306030303" pitchFamily="18" charset="0"/>
                          <a:cs typeface="Majalla UI"/>
                        </a:rPr>
                        <a:t>73</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rtl="0">
                        <a:lnSpc>
                          <a:spcPct val="115000"/>
                        </a:lnSpc>
                        <a:spcAft>
                          <a:spcPts val="0"/>
                        </a:spcAft>
                      </a:pPr>
                      <a:r>
                        <a:rPr lang="ar-SA" sz="1600" b="1">
                          <a:solidFill>
                            <a:srgbClr val="FF0000"/>
                          </a:solidFill>
                          <a:effectLst/>
                          <a:latin typeface="Constantia" panose="02030602050306030303" pitchFamily="18" charset="0"/>
                          <a:ea typeface="Constantia" panose="02030602050306030303" pitchFamily="18" charset="0"/>
                          <a:cs typeface="Majalla UI"/>
                        </a:rPr>
                        <a:t>27</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rtl="0">
                        <a:lnSpc>
                          <a:spcPct val="115000"/>
                        </a:lnSpc>
                        <a:spcAft>
                          <a:spcPts val="0"/>
                        </a:spcAft>
                      </a:pPr>
                      <a:r>
                        <a:rPr lang="ar-SA" sz="1600" b="1">
                          <a:solidFill>
                            <a:srgbClr val="FF0000"/>
                          </a:solidFill>
                          <a:effectLst/>
                          <a:latin typeface="Constantia" panose="02030602050306030303" pitchFamily="18" charset="0"/>
                          <a:ea typeface="Constantia" panose="02030602050306030303" pitchFamily="18" charset="0"/>
                          <a:cs typeface="Majalla UI"/>
                        </a:rPr>
                        <a:t>13</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r>
              <a:tr h="243510">
                <a:tc rowSpan="2">
                  <a:txBody>
                    <a:bodyPr/>
                    <a:lstStyle/>
                    <a:p>
                      <a:pPr algn="ctr" rtl="0">
                        <a:lnSpc>
                          <a:spcPct val="115000"/>
                        </a:lnSpc>
                        <a:spcAft>
                          <a:spcPts val="0"/>
                        </a:spcAft>
                      </a:pPr>
                      <a:r>
                        <a:rPr lang="ar-SA" sz="1600" b="1" dirty="0">
                          <a:effectLst/>
                          <a:latin typeface="Constantia" panose="02030602050306030303" pitchFamily="18" charset="0"/>
                          <a:ea typeface="Constantia" panose="02030602050306030303" pitchFamily="18" charset="0"/>
                          <a:cs typeface="Times New Roman" panose="02020603050405020304" pitchFamily="18" charset="0"/>
                        </a:rPr>
                        <a:t>بحوث ودراسات</a:t>
                      </a:r>
                      <a:endParaRPr lang="en-US" sz="1100" dirty="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rtl="0">
                        <a:lnSpc>
                          <a:spcPct val="115000"/>
                        </a:lnSpc>
                        <a:spcAft>
                          <a:spcPts val="0"/>
                        </a:spcAft>
                      </a:pPr>
                      <a:r>
                        <a:rPr lang="ar-SA" sz="1100" b="1">
                          <a:effectLst/>
                          <a:latin typeface="Constantia" panose="02030602050306030303" pitchFamily="18" charset="0"/>
                          <a:ea typeface="Constantia" panose="02030602050306030303" pitchFamily="18" charset="0"/>
                          <a:cs typeface="Times New Roman" panose="02020603050405020304" pitchFamily="18" charset="0"/>
                        </a:rPr>
                        <a:t>باللغة العربية</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rtl="0">
                        <a:lnSpc>
                          <a:spcPct val="115000"/>
                        </a:lnSpc>
                        <a:spcAft>
                          <a:spcPts val="0"/>
                        </a:spcAft>
                      </a:pPr>
                      <a:r>
                        <a:rPr lang="ar-SA" sz="1200" b="1">
                          <a:effectLst/>
                          <a:latin typeface="Constantia" panose="02030602050306030303" pitchFamily="18" charset="0"/>
                          <a:ea typeface="Constantia" panose="02030602050306030303" pitchFamily="18" charset="0"/>
                          <a:cs typeface="Times New Roman" panose="02020603050405020304" pitchFamily="18" charset="0"/>
                        </a:rPr>
                        <a:t>باللغة الفرنسية</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rtl="0">
                        <a:lnSpc>
                          <a:spcPct val="115000"/>
                        </a:lnSpc>
                        <a:spcAft>
                          <a:spcPts val="0"/>
                        </a:spcAft>
                      </a:pPr>
                      <a:r>
                        <a:rPr lang="ar-SA" sz="1100" b="1">
                          <a:effectLst/>
                          <a:latin typeface="Constantia" panose="02030602050306030303" pitchFamily="18" charset="0"/>
                          <a:ea typeface="Constantia" panose="02030602050306030303" pitchFamily="18" charset="0"/>
                          <a:cs typeface="Times New Roman" panose="02020603050405020304" pitchFamily="18" charset="0"/>
                        </a:rPr>
                        <a:t>باللغة الإنجليزية</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r>
              <a:tr h="329890">
                <a:tc vMerge="1">
                  <a:txBody>
                    <a:bodyPr/>
                    <a:lstStyle/>
                    <a:p>
                      <a:pPr rtl="1"/>
                      <a:endParaRPr lang="ar-DZ"/>
                    </a:p>
                  </a:txBody>
                  <a:tcPr/>
                </a:tc>
                <a:tc>
                  <a:txBody>
                    <a:bodyPr/>
                    <a:lstStyle/>
                    <a:p>
                      <a:pPr algn="ctr" rtl="0">
                        <a:lnSpc>
                          <a:spcPct val="115000"/>
                        </a:lnSpc>
                        <a:spcAft>
                          <a:spcPts val="0"/>
                        </a:spcAft>
                      </a:pPr>
                      <a:r>
                        <a:rPr lang="ar-SA" sz="1600" b="1">
                          <a:solidFill>
                            <a:srgbClr val="FF0000"/>
                          </a:solidFill>
                          <a:effectLst/>
                          <a:latin typeface="Constantia" panose="02030602050306030303" pitchFamily="18" charset="0"/>
                          <a:ea typeface="Constantia" panose="02030602050306030303" pitchFamily="18" charset="0"/>
                          <a:cs typeface="Majalla UI"/>
                        </a:rPr>
                        <a:t>296</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rtl="0">
                        <a:lnSpc>
                          <a:spcPct val="115000"/>
                        </a:lnSpc>
                        <a:spcAft>
                          <a:spcPts val="0"/>
                        </a:spcAft>
                      </a:pPr>
                      <a:r>
                        <a:rPr lang="ar-SA" sz="1600" b="1">
                          <a:solidFill>
                            <a:srgbClr val="FF0000"/>
                          </a:solidFill>
                          <a:effectLst/>
                          <a:latin typeface="Constantia" panose="02030602050306030303" pitchFamily="18" charset="0"/>
                          <a:ea typeface="Constantia" panose="02030602050306030303" pitchFamily="18" charset="0"/>
                          <a:cs typeface="Majalla UI"/>
                        </a:rPr>
                        <a:t>7</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rtl="0">
                        <a:lnSpc>
                          <a:spcPct val="115000"/>
                        </a:lnSpc>
                        <a:spcAft>
                          <a:spcPts val="0"/>
                        </a:spcAft>
                      </a:pPr>
                      <a:r>
                        <a:rPr lang="ar-SA" sz="1600" b="1">
                          <a:solidFill>
                            <a:srgbClr val="FF0000"/>
                          </a:solidFill>
                          <a:effectLst/>
                          <a:latin typeface="Constantia" panose="02030602050306030303" pitchFamily="18" charset="0"/>
                          <a:ea typeface="Constantia" panose="02030602050306030303" pitchFamily="18" charset="0"/>
                          <a:cs typeface="Majalla UI"/>
                        </a:rPr>
                        <a:t>7</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r>
              <a:tr h="243510">
                <a:tc rowSpan="2">
                  <a:txBody>
                    <a:bodyPr/>
                    <a:lstStyle/>
                    <a:p>
                      <a:pPr algn="ctr" rtl="0">
                        <a:lnSpc>
                          <a:spcPct val="115000"/>
                        </a:lnSpc>
                        <a:spcAft>
                          <a:spcPts val="0"/>
                        </a:spcAft>
                      </a:pPr>
                      <a:r>
                        <a:rPr lang="ar-SA" sz="1600" b="1">
                          <a:effectLst/>
                          <a:latin typeface="Constantia" panose="02030602050306030303" pitchFamily="18" charset="0"/>
                          <a:ea typeface="Constantia" panose="02030602050306030303" pitchFamily="18" charset="0"/>
                          <a:cs typeface="Times New Roman" panose="02020603050405020304" pitchFamily="18" charset="0"/>
                        </a:rPr>
                        <a:t>نشرات</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rtl="0">
                        <a:lnSpc>
                          <a:spcPct val="115000"/>
                        </a:lnSpc>
                        <a:spcAft>
                          <a:spcPts val="0"/>
                        </a:spcAft>
                      </a:pPr>
                      <a:r>
                        <a:rPr lang="ar-SA" sz="1100" b="1">
                          <a:effectLst/>
                          <a:latin typeface="Constantia" panose="02030602050306030303" pitchFamily="18" charset="0"/>
                          <a:ea typeface="Constantia" panose="02030602050306030303" pitchFamily="18" charset="0"/>
                          <a:cs typeface="Times New Roman" panose="02020603050405020304" pitchFamily="18" charset="0"/>
                        </a:rPr>
                        <a:t>باللغة العربية</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rtl="0">
                        <a:lnSpc>
                          <a:spcPct val="115000"/>
                        </a:lnSpc>
                        <a:spcAft>
                          <a:spcPts val="0"/>
                        </a:spcAft>
                      </a:pPr>
                      <a:r>
                        <a:rPr lang="ar-SA" sz="1200" b="1">
                          <a:effectLst/>
                          <a:latin typeface="Constantia" panose="02030602050306030303" pitchFamily="18" charset="0"/>
                          <a:ea typeface="Constantia" panose="02030602050306030303" pitchFamily="18" charset="0"/>
                          <a:cs typeface="Times New Roman" panose="02020603050405020304" pitchFamily="18" charset="0"/>
                        </a:rPr>
                        <a:t>باللغة الفرنسية</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rtl="0">
                        <a:lnSpc>
                          <a:spcPct val="115000"/>
                        </a:lnSpc>
                        <a:spcAft>
                          <a:spcPts val="0"/>
                        </a:spcAft>
                      </a:pPr>
                      <a:r>
                        <a:rPr lang="ar-SA" sz="1100" b="1">
                          <a:effectLst/>
                          <a:latin typeface="Constantia" panose="02030602050306030303" pitchFamily="18" charset="0"/>
                          <a:ea typeface="Constantia" panose="02030602050306030303" pitchFamily="18" charset="0"/>
                          <a:cs typeface="Times New Roman" panose="02020603050405020304" pitchFamily="18" charset="0"/>
                        </a:rPr>
                        <a:t>باللغة الإنجليزية</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r>
              <a:tr h="329890">
                <a:tc vMerge="1">
                  <a:txBody>
                    <a:bodyPr/>
                    <a:lstStyle/>
                    <a:p>
                      <a:pPr rtl="1"/>
                      <a:endParaRPr lang="ar-DZ"/>
                    </a:p>
                  </a:txBody>
                  <a:tcPr/>
                </a:tc>
                <a:tc>
                  <a:txBody>
                    <a:bodyPr/>
                    <a:lstStyle/>
                    <a:p>
                      <a:pPr algn="ctr" rtl="0">
                        <a:lnSpc>
                          <a:spcPct val="115000"/>
                        </a:lnSpc>
                        <a:spcAft>
                          <a:spcPts val="0"/>
                        </a:spcAft>
                      </a:pPr>
                      <a:r>
                        <a:rPr lang="ar-SA" sz="1600" b="1">
                          <a:solidFill>
                            <a:srgbClr val="FF0000"/>
                          </a:solidFill>
                          <a:effectLst/>
                          <a:latin typeface="Constantia" panose="02030602050306030303" pitchFamily="18" charset="0"/>
                          <a:ea typeface="Constantia" panose="02030602050306030303" pitchFamily="18" charset="0"/>
                          <a:cs typeface="Majalla UI"/>
                        </a:rPr>
                        <a:t>97</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rtl="0">
                        <a:lnSpc>
                          <a:spcPct val="115000"/>
                        </a:lnSpc>
                        <a:spcAft>
                          <a:spcPts val="0"/>
                        </a:spcAft>
                      </a:pPr>
                      <a:r>
                        <a:rPr lang="ar-SA" sz="1600" b="1">
                          <a:solidFill>
                            <a:srgbClr val="FF0000"/>
                          </a:solidFill>
                          <a:effectLst/>
                          <a:latin typeface="Constantia" panose="02030602050306030303" pitchFamily="18" charset="0"/>
                          <a:ea typeface="Constantia" panose="02030602050306030303" pitchFamily="18" charset="0"/>
                          <a:cs typeface="Majalla UI"/>
                        </a:rPr>
                        <a:t>24</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rtl="0">
                        <a:lnSpc>
                          <a:spcPct val="115000"/>
                        </a:lnSpc>
                        <a:spcAft>
                          <a:spcPts val="0"/>
                        </a:spcAft>
                      </a:pPr>
                      <a:r>
                        <a:rPr lang="ar-SA" sz="1600" b="1">
                          <a:solidFill>
                            <a:srgbClr val="FF0000"/>
                          </a:solidFill>
                          <a:effectLst/>
                          <a:latin typeface="Constantia" panose="02030602050306030303" pitchFamily="18" charset="0"/>
                          <a:ea typeface="Constantia" panose="02030602050306030303" pitchFamily="18" charset="0"/>
                          <a:cs typeface="Majalla UI"/>
                        </a:rPr>
                        <a:t>34</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r>
              <a:tr h="243510">
                <a:tc rowSpan="2">
                  <a:txBody>
                    <a:bodyPr/>
                    <a:lstStyle/>
                    <a:p>
                      <a:pPr algn="ctr" rtl="0">
                        <a:lnSpc>
                          <a:spcPct val="115000"/>
                        </a:lnSpc>
                        <a:spcAft>
                          <a:spcPts val="0"/>
                        </a:spcAft>
                      </a:pPr>
                      <a:r>
                        <a:rPr lang="ar-SA" sz="1600" b="1">
                          <a:effectLst/>
                          <a:latin typeface="Constantia" panose="02030602050306030303" pitchFamily="18" charset="0"/>
                          <a:ea typeface="Constantia" panose="02030602050306030303" pitchFamily="18" charset="0"/>
                          <a:cs typeface="Times New Roman" panose="02020603050405020304" pitchFamily="18" charset="0"/>
                        </a:rPr>
                        <a:t>جرائد</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rtl="0">
                        <a:lnSpc>
                          <a:spcPct val="115000"/>
                        </a:lnSpc>
                        <a:spcAft>
                          <a:spcPts val="0"/>
                        </a:spcAft>
                      </a:pPr>
                      <a:r>
                        <a:rPr lang="ar-SA" sz="1100" b="1">
                          <a:effectLst/>
                          <a:latin typeface="Constantia" panose="02030602050306030303" pitchFamily="18" charset="0"/>
                          <a:ea typeface="Constantia" panose="02030602050306030303" pitchFamily="18" charset="0"/>
                          <a:cs typeface="Times New Roman" panose="02020603050405020304" pitchFamily="18" charset="0"/>
                        </a:rPr>
                        <a:t>باللغة العربية</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rtl="0">
                        <a:lnSpc>
                          <a:spcPct val="115000"/>
                        </a:lnSpc>
                        <a:spcAft>
                          <a:spcPts val="0"/>
                        </a:spcAft>
                      </a:pPr>
                      <a:r>
                        <a:rPr lang="ar-SA" sz="1200" b="1">
                          <a:effectLst/>
                          <a:latin typeface="Constantia" panose="02030602050306030303" pitchFamily="18" charset="0"/>
                          <a:ea typeface="Constantia" panose="02030602050306030303" pitchFamily="18" charset="0"/>
                          <a:cs typeface="Times New Roman" panose="02020603050405020304" pitchFamily="18" charset="0"/>
                        </a:rPr>
                        <a:t>باللغة الفرنسية</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rtl="0">
                        <a:lnSpc>
                          <a:spcPct val="115000"/>
                        </a:lnSpc>
                        <a:spcAft>
                          <a:spcPts val="0"/>
                        </a:spcAft>
                      </a:pPr>
                      <a:r>
                        <a:rPr lang="ar-SA" sz="1100" b="1">
                          <a:effectLst/>
                          <a:latin typeface="Constantia" panose="02030602050306030303" pitchFamily="18" charset="0"/>
                          <a:ea typeface="Constantia" panose="02030602050306030303" pitchFamily="18" charset="0"/>
                          <a:cs typeface="Times New Roman" panose="02020603050405020304" pitchFamily="18" charset="0"/>
                        </a:rPr>
                        <a:t>باللغة الإنجليزية</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r>
              <a:tr h="329890">
                <a:tc vMerge="1">
                  <a:txBody>
                    <a:bodyPr/>
                    <a:lstStyle/>
                    <a:p>
                      <a:pPr rtl="1"/>
                      <a:endParaRPr lang="ar-DZ"/>
                    </a:p>
                  </a:txBody>
                  <a:tcPr/>
                </a:tc>
                <a:tc>
                  <a:txBody>
                    <a:bodyPr/>
                    <a:lstStyle/>
                    <a:p>
                      <a:pPr algn="ctr" rtl="0">
                        <a:lnSpc>
                          <a:spcPct val="115000"/>
                        </a:lnSpc>
                        <a:spcAft>
                          <a:spcPts val="0"/>
                        </a:spcAft>
                      </a:pPr>
                      <a:r>
                        <a:rPr lang="ar-SA" sz="1600" b="1">
                          <a:solidFill>
                            <a:srgbClr val="FF0000"/>
                          </a:solidFill>
                          <a:effectLst/>
                          <a:latin typeface="Constantia" panose="02030602050306030303" pitchFamily="18" charset="0"/>
                          <a:ea typeface="Constantia" panose="02030602050306030303" pitchFamily="18" charset="0"/>
                          <a:cs typeface="Majalla UI"/>
                        </a:rPr>
                        <a:t>40</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rtl="0">
                        <a:lnSpc>
                          <a:spcPct val="115000"/>
                        </a:lnSpc>
                        <a:spcAft>
                          <a:spcPts val="0"/>
                        </a:spcAft>
                      </a:pPr>
                      <a:r>
                        <a:rPr lang="ar-SA" sz="1600" b="1">
                          <a:solidFill>
                            <a:srgbClr val="FF0000"/>
                          </a:solidFill>
                          <a:effectLst/>
                          <a:latin typeface="Constantia" panose="02030602050306030303" pitchFamily="18" charset="0"/>
                          <a:ea typeface="Constantia" panose="02030602050306030303" pitchFamily="18" charset="0"/>
                          <a:cs typeface="Majalla UI"/>
                        </a:rPr>
                        <a:t>2</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rtl="0">
                        <a:lnSpc>
                          <a:spcPct val="115000"/>
                        </a:lnSpc>
                        <a:spcAft>
                          <a:spcPts val="0"/>
                        </a:spcAft>
                      </a:pPr>
                      <a:r>
                        <a:rPr lang="ar-SA" sz="1600" b="1">
                          <a:solidFill>
                            <a:srgbClr val="FF0000"/>
                          </a:solidFill>
                          <a:effectLst/>
                          <a:latin typeface="Constantia" panose="02030602050306030303" pitchFamily="18" charset="0"/>
                          <a:ea typeface="Constantia" panose="02030602050306030303" pitchFamily="18" charset="0"/>
                          <a:cs typeface="Majalla UI"/>
                        </a:rPr>
                        <a:t>00</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r>
              <a:tr h="285865">
                <a:tc>
                  <a:txBody>
                    <a:bodyPr/>
                    <a:lstStyle/>
                    <a:p>
                      <a:pPr algn="ctr" rtl="0">
                        <a:lnSpc>
                          <a:spcPct val="115000"/>
                        </a:lnSpc>
                        <a:spcAft>
                          <a:spcPts val="0"/>
                        </a:spcAft>
                      </a:pPr>
                      <a:endParaRPr lang="en-US" sz="1100" dirty="0">
                        <a:effectLst/>
                        <a:latin typeface="Constantia" panose="02030602050306030303" pitchFamily="18" charset="0"/>
                        <a:ea typeface="Constantia" panose="02030602050306030303" pitchFamily="18" charset="0"/>
                        <a:cs typeface="Majalla UI"/>
                      </a:endParaRPr>
                    </a:p>
                  </a:txBody>
                  <a:tcPr marL="68580" marR="68580" marT="0" marB="0"/>
                </a:tc>
                <a:tc gridSpan="3">
                  <a:txBody>
                    <a:bodyPr/>
                    <a:lstStyle/>
                    <a:p>
                      <a:pPr algn="ctr" rtl="0">
                        <a:lnSpc>
                          <a:spcPct val="115000"/>
                        </a:lnSpc>
                        <a:spcAft>
                          <a:spcPts val="0"/>
                        </a:spcAft>
                      </a:pPr>
                      <a:endParaRPr lang="en-US" sz="1100" dirty="0">
                        <a:effectLst/>
                        <a:latin typeface="Constantia" panose="02030602050306030303" pitchFamily="18" charset="0"/>
                        <a:ea typeface="Constantia" panose="02030602050306030303" pitchFamily="18" charset="0"/>
                        <a:cs typeface="Majalla UI"/>
                      </a:endParaRPr>
                    </a:p>
                  </a:txBody>
                  <a:tcPr marL="68580" marR="68580" marT="0" marB="0"/>
                </a:tc>
                <a:tc hMerge="1">
                  <a:txBody>
                    <a:bodyPr/>
                    <a:lstStyle/>
                    <a:p>
                      <a:pPr rtl="1"/>
                      <a:endParaRPr lang="ar-DZ"/>
                    </a:p>
                  </a:txBody>
                  <a:tcPr/>
                </a:tc>
                <a:tc hMerge="1">
                  <a:txBody>
                    <a:bodyPr/>
                    <a:lstStyle/>
                    <a:p>
                      <a:pPr rtl="1"/>
                      <a:endParaRPr lang="ar-DZ" dirty="0"/>
                    </a:p>
                  </a:txBody>
                  <a:tcPr/>
                </a:tc>
              </a:tr>
            </a:tbl>
          </a:graphicData>
        </a:graphic>
      </p:graphicFrame>
      <p:sp>
        <p:nvSpPr>
          <p:cNvPr id="5" name="Rectangle 1"/>
          <p:cNvSpPr>
            <a:spLocks noChangeArrowheads="1"/>
          </p:cNvSpPr>
          <p:nvPr/>
        </p:nvSpPr>
        <p:spPr bwMode="auto">
          <a:xfrm>
            <a:off x="6987191" y="517903"/>
            <a:ext cx="14734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lang="ar-SA" b="1" u="sng" dirty="0">
                <a:solidFill>
                  <a:srgbClr val="000066"/>
                </a:solidFill>
                <a:latin typeface="Courier New" panose="02070309020205020404" pitchFamily="49" charset="0"/>
                <a:ea typeface="Times New Roman" panose="02020603050405020304" pitchFamily="18" charset="0"/>
                <a:cs typeface="Majalla UI"/>
              </a:rPr>
              <a:t>قسم الدوريات</a:t>
            </a:r>
            <a:r>
              <a:rPr lang="fr-FR" b="1" u="sng" dirty="0">
                <a:solidFill>
                  <a:srgbClr val="000066"/>
                </a:solidFill>
                <a:latin typeface="Courier New" panose="02070309020205020404" pitchFamily="49" charset="0"/>
                <a:ea typeface="Times New Roman" panose="02020603050405020304" pitchFamily="18" charset="0"/>
                <a:cs typeface="Majalla UI"/>
              </a:rPr>
              <a:t> :</a:t>
            </a:r>
            <a:endParaRPr lang="en-US" b="1" u="sng" dirty="0">
              <a:solidFill>
                <a:srgbClr val="000066"/>
              </a:solidFill>
              <a:latin typeface="Courier New" panose="02070309020205020404" pitchFamily="49" charset="0"/>
              <a:ea typeface="Times New Roman" panose="02020603050405020304" pitchFamily="18" charset="0"/>
              <a:cs typeface="Majalla UI"/>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nstantia" panose="02030602050306030303" pitchFamily="18" charset="0"/>
                <a:ea typeface="Constantia" panose="02030602050306030303" pitchFamily="18" charset="0"/>
                <a:cs typeface="Arial" panose="020B0604020202020204" pitchFamily="34" charset="0"/>
              </a:rPr>
              <a:t>.</a:t>
            </a: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31688516"/>
      </p:ext>
    </p:extLst>
  </p:cSld>
  <p:clrMapOvr>
    <a:masterClrMapping/>
  </p:clrMapOvr>
  <mc:AlternateContent xmlns:mc="http://schemas.openxmlformats.org/markup-compatibility/2006" xmlns:p14="http://schemas.microsoft.com/office/powerpoint/2010/main">
    <mc:Choice Requires="p14">
      <p:transition spd="slow" p14:dur="1500" advClick="0" advTm="1000">
        <p14:window dir="vert"/>
        <p:sndAc>
          <p:stSnd>
            <p:snd r:embed="rId2" name="chimes.wav"/>
          </p:stSnd>
        </p:sndAc>
      </p:transition>
    </mc:Choice>
    <mc:Fallback xmlns="">
      <p:transition spd="slow" advClick="0" advTm="1000">
        <p:fade/>
        <p:sndAc>
          <p:stSnd>
            <p:snd r:embed="rId3" name="chimes.wav"/>
          </p:stSnd>
        </p:sndAc>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599731848"/>
              </p:ext>
            </p:extLst>
          </p:nvPr>
        </p:nvGraphicFramePr>
        <p:xfrm>
          <a:off x="1547664" y="1268759"/>
          <a:ext cx="5760639" cy="4464496"/>
        </p:xfrm>
        <a:graphic>
          <a:graphicData uri="http://schemas.openxmlformats.org/drawingml/2006/table">
            <a:tbl>
              <a:tblPr firstRow="1" firstCol="1" bandRow="1">
                <a:tableStyleId>{5C22544A-7EE6-4342-B048-85BDC9FD1C3A}</a:tableStyleId>
              </a:tblPr>
              <a:tblGrid>
                <a:gridCol w="2485090"/>
                <a:gridCol w="3275549"/>
              </a:tblGrid>
              <a:tr h="1188391">
                <a:tc>
                  <a:txBody>
                    <a:bodyPr/>
                    <a:lstStyle/>
                    <a:p>
                      <a:pPr algn="ctr">
                        <a:lnSpc>
                          <a:spcPct val="115000"/>
                        </a:lnSpc>
                        <a:spcAft>
                          <a:spcPts val="0"/>
                        </a:spcAft>
                      </a:pPr>
                      <a:r>
                        <a:rPr lang="ar-SA" sz="2000" b="1" dirty="0">
                          <a:effectLst/>
                        </a:rPr>
                        <a:t>العدد</a:t>
                      </a:r>
                      <a:endParaRPr lang="en-US" sz="2000" b="1" dirty="0">
                        <a:effectLst/>
                        <a:latin typeface="Constantia" panose="02030602050306030303" pitchFamily="18" charset="0"/>
                        <a:ea typeface="Constantia" panose="02030602050306030303" pitchFamily="18" charset="0"/>
                        <a:cs typeface="Majalla UI"/>
                      </a:endParaRPr>
                    </a:p>
                  </a:txBody>
                  <a:tcPr marL="0" marR="0" marT="0" marB="0" anchor="ctr"/>
                </a:tc>
                <a:tc>
                  <a:txBody>
                    <a:bodyPr/>
                    <a:lstStyle/>
                    <a:p>
                      <a:pPr algn="ctr" rtl="1">
                        <a:lnSpc>
                          <a:spcPct val="115000"/>
                        </a:lnSpc>
                        <a:spcAft>
                          <a:spcPts val="1000"/>
                        </a:spcAft>
                      </a:pPr>
                      <a:r>
                        <a:rPr lang="ar-SA" sz="2000" b="1" dirty="0">
                          <a:effectLst/>
                        </a:rPr>
                        <a:t>نوع الرصيد</a:t>
                      </a:r>
                      <a:endParaRPr lang="en-US" sz="2000" b="1" dirty="0">
                        <a:effectLst/>
                        <a:latin typeface="Constantia" panose="02030602050306030303" pitchFamily="18" charset="0"/>
                        <a:ea typeface="Constantia" panose="02030602050306030303" pitchFamily="18" charset="0"/>
                        <a:cs typeface="Majalla UI"/>
                      </a:endParaRPr>
                    </a:p>
                  </a:txBody>
                  <a:tcPr marL="0" marR="0" marT="0" marB="0" anchor="ctr"/>
                </a:tc>
              </a:tr>
              <a:tr h="1092035">
                <a:tc>
                  <a:txBody>
                    <a:bodyPr/>
                    <a:lstStyle/>
                    <a:p>
                      <a:pPr algn="ctr" rtl="1">
                        <a:lnSpc>
                          <a:spcPct val="115000"/>
                        </a:lnSpc>
                        <a:spcAft>
                          <a:spcPts val="0"/>
                        </a:spcAft>
                      </a:pPr>
                      <a:r>
                        <a:rPr lang="fr-FR" sz="2000" b="1" dirty="0">
                          <a:effectLst/>
                        </a:rPr>
                        <a:t>1080 </a:t>
                      </a:r>
                      <a:r>
                        <a:rPr lang="ar-SA" sz="2000" b="1" dirty="0">
                          <a:effectLst/>
                        </a:rPr>
                        <a:t>مخطوط</a:t>
                      </a:r>
                      <a:endParaRPr lang="en-US" sz="2000" b="1" dirty="0">
                        <a:effectLst/>
                        <a:latin typeface="Constantia" panose="02030602050306030303" pitchFamily="18" charset="0"/>
                        <a:ea typeface="Constantia" panose="02030602050306030303" pitchFamily="18" charset="0"/>
                        <a:cs typeface="Majalla UI"/>
                      </a:endParaRPr>
                    </a:p>
                  </a:txBody>
                  <a:tcPr marL="0" marR="0" marT="0" marB="0" anchor="ctr"/>
                </a:tc>
                <a:tc>
                  <a:txBody>
                    <a:bodyPr/>
                    <a:lstStyle/>
                    <a:p>
                      <a:pPr algn="ctr">
                        <a:lnSpc>
                          <a:spcPct val="115000"/>
                        </a:lnSpc>
                        <a:spcAft>
                          <a:spcPts val="0"/>
                        </a:spcAft>
                      </a:pPr>
                      <a:r>
                        <a:rPr lang="ar-SA" sz="1800" dirty="0">
                          <a:effectLst/>
                        </a:rPr>
                        <a:t>الرصيد الإجمالي للمخطوطات</a:t>
                      </a:r>
                      <a:endParaRPr lang="en-US" sz="1800" dirty="0">
                        <a:effectLst/>
                        <a:latin typeface="Constantia" panose="02030602050306030303" pitchFamily="18" charset="0"/>
                        <a:ea typeface="Constantia" panose="02030602050306030303" pitchFamily="18" charset="0"/>
                        <a:cs typeface="Majalla UI"/>
                      </a:endParaRPr>
                    </a:p>
                  </a:txBody>
                  <a:tcPr marL="0" marR="0" marT="0" marB="0" anchor="ctr"/>
                </a:tc>
              </a:tr>
              <a:tr h="1092035">
                <a:tc>
                  <a:txBody>
                    <a:bodyPr/>
                    <a:lstStyle/>
                    <a:p>
                      <a:pPr algn="ctr" rtl="1">
                        <a:lnSpc>
                          <a:spcPct val="115000"/>
                        </a:lnSpc>
                        <a:spcAft>
                          <a:spcPts val="0"/>
                        </a:spcAft>
                      </a:pPr>
                      <a:r>
                        <a:rPr lang="ar-SA" sz="2000" b="1" dirty="0" smtClean="0">
                          <a:effectLst/>
                        </a:rPr>
                        <a:t>680</a:t>
                      </a:r>
                      <a:endParaRPr lang="en-US" sz="2000" b="1" dirty="0">
                        <a:effectLst/>
                        <a:latin typeface="Constantia" panose="02030602050306030303" pitchFamily="18" charset="0"/>
                        <a:ea typeface="Constantia" panose="02030602050306030303" pitchFamily="18" charset="0"/>
                        <a:cs typeface="Majalla UI"/>
                      </a:endParaRPr>
                    </a:p>
                  </a:txBody>
                  <a:tcPr marL="0" marR="0" marT="0" marB="0" anchor="ctr"/>
                </a:tc>
                <a:tc>
                  <a:txBody>
                    <a:bodyPr/>
                    <a:lstStyle/>
                    <a:p>
                      <a:pPr algn="ctr">
                        <a:lnSpc>
                          <a:spcPct val="115000"/>
                        </a:lnSpc>
                        <a:spcAft>
                          <a:spcPts val="0"/>
                        </a:spcAft>
                      </a:pPr>
                      <a:r>
                        <a:rPr lang="ar-SA" sz="1800" dirty="0" smtClean="0">
                          <a:effectLst/>
                        </a:rPr>
                        <a:t>المخطوطات</a:t>
                      </a:r>
                      <a:r>
                        <a:rPr lang="ar-SA" sz="1800" baseline="0" dirty="0" smtClean="0">
                          <a:effectLst/>
                        </a:rPr>
                        <a:t> </a:t>
                      </a:r>
                      <a:r>
                        <a:rPr lang="ar-SA" sz="1800" dirty="0" err="1" smtClean="0">
                          <a:effectLst/>
                        </a:rPr>
                        <a:t>المرقمنة</a:t>
                      </a:r>
                      <a:endParaRPr lang="en-US" sz="1800" dirty="0">
                        <a:effectLst/>
                        <a:latin typeface="Constantia" panose="02030602050306030303" pitchFamily="18" charset="0"/>
                        <a:ea typeface="Constantia" panose="02030602050306030303" pitchFamily="18" charset="0"/>
                        <a:cs typeface="Majalla UI"/>
                      </a:endParaRPr>
                    </a:p>
                  </a:txBody>
                  <a:tcPr marL="0" marR="0" marT="0" marB="0" anchor="ctr"/>
                </a:tc>
              </a:tr>
              <a:tr h="1092035">
                <a:tc>
                  <a:txBody>
                    <a:bodyPr/>
                    <a:lstStyle/>
                    <a:p>
                      <a:pPr algn="ctr">
                        <a:lnSpc>
                          <a:spcPct val="115000"/>
                        </a:lnSpc>
                        <a:spcAft>
                          <a:spcPts val="0"/>
                        </a:spcAft>
                      </a:pPr>
                      <a:r>
                        <a:rPr lang="ar-SA" sz="1350" dirty="0">
                          <a:effectLst/>
                        </a:rPr>
                        <a:t> </a:t>
                      </a:r>
                      <a:endParaRPr lang="en-US" sz="1100" dirty="0">
                        <a:effectLst/>
                        <a:latin typeface="Constantia" panose="02030602050306030303" pitchFamily="18" charset="0"/>
                        <a:ea typeface="Constantia" panose="02030602050306030303" pitchFamily="18" charset="0"/>
                        <a:cs typeface="Majalla UI"/>
                      </a:endParaRPr>
                    </a:p>
                  </a:txBody>
                  <a:tcPr marL="0" marR="0" marT="0" marB="0" anchor="ctr"/>
                </a:tc>
                <a:tc>
                  <a:txBody>
                    <a:bodyPr/>
                    <a:lstStyle/>
                    <a:p>
                      <a:pPr algn="ctr">
                        <a:lnSpc>
                          <a:spcPct val="115000"/>
                        </a:lnSpc>
                        <a:spcAft>
                          <a:spcPts val="0"/>
                        </a:spcAft>
                      </a:pPr>
                      <a:r>
                        <a:rPr lang="ar-SA" sz="1350" dirty="0">
                          <a:effectLst/>
                        </a:rPr>
                        <a:t> </a:t>
                      </a:r>
                      <a:endParaRPr lang="en-US" sz="1100" dirty="0">
                        <a:effectLst/>
                        <a:latin typeface="Constantia" panose="02030602050306030303" pitchFamily="18" charset="0"/>
                        <a:ea typeface="Constantia" panose="02030602050306030303" pitchFamily="18" charset="0"/>
                        <a:cs typeface="Majalla UI"/>
                      </a:endParaRPr>
                    </a:p>
                  </a:txBody>
                  <a:tcPr marL="0" marR="0" marT="0" marB="0" anchor="ctr"/>
                </a:tc>
              </a:tr>
            </a:tbl>
          </a:graphicData>
        </a:graphic>
      </p:graphicFrame>
      <p:sp>
        <p:nvSpPr>
          <p:cNvPr id="5" name="Rectangle 1"/>
          <p:cNvSpPr>
            <a:spLocks noChangeArrowheads="1"/>
          </p:cNvSpPr>
          <p:nvPr/>
        </p:nvSpPr>
        <p:spPr bwMode="auto">
          <a:xfrm>
            <a:off x="3563888" y="1268760"/>
            <a:ext cx="518457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ar-DZ"/>
          </a:p>
        </p:txBody>
      </p:sp>
      <p:sp>
        <p:nvSpPr>
          <p:cNvPr id="6" name="Rectangle 5"/>
          <p:cNvSpPr/>
          <p:nvPr/>
        </p:nvSpPr>
        <p:spPr>
          <a:xfrm>
            <a:off x="6372200" y="620688"/>
            <a:ext cx="1535998" cy="369332"/>
          </a:xfrm>
          <a:prstGeom prst="rect">
            <a:avLst/>
          </a:prstGeom>
        </p:spPr>
        <p:txBody>
          <a:bodyPr wrap="none">
            <a:spAutoFit/>
          </a:bodyPr>
          <a:lstStyle/>
          <a:p>
            <a:r>
              <a:rPr lang="ar-DZ" b="1" u="sng" dirty="0"/>
              <a:t>قسم المخطوطات </a:t>
            </a:r>
            <a:r>
              <a:rPr lang="ar-DZ" dirty="0"/>
              <a:t>:</a:t>
            </a:r>
          </a:p>
        </p:txBody>
      </p:sp>
    </p:spTree>
    <p:extLst>
      <p:ext uri="{BB962C8B-B14F-4D97-AF65-F5344CB8AC3E}">
        <p14:creationId xmlns:p14="http://schemas.microsoft.com/office/powerpoint/2010/main" val="258167919"/>
      </p:ext>
    </p:extLst>
  </p:cSld>
  <p:clrMapOvr>
    <a:masterClrMapping/>
  </p:clrMapOvr>
  <mc:AlternateContent xmlns:mc="http://schemas.openxmlformats.org/markup-compatibility/2006" xmlns:p14="http://schemas.microsoft.com/office/powerpoint/2010/main">
    <mc:Choice Requires="p14">
      <p:transition spd="slow" p14:dur="1600" advClick="0" advTm="1000">
        <p14:gallery dir="l"/>
        <p:sndAc>
          <p:stSnd>
            <p:snd r:embed="rId2" name="chimes.wav"/>
          </p:stSnd>
        </p:sndAc>
      </p:transition>
    </mc:Choice>
    <mc:Fallback xmlns="">
      <p:transition spd="slow" advClick="0" advTm="1000">
        <p:fade/>
        <p:sndAc>
          <p:stSnd>
            <p:snd r:embed="rId3" name="chimes.wav"/>
          </p:stSnd>
        </p:sndAc>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18151" y="476672"/>
            <a:ext cx="4596130" cy="410882"/>
          </a:xfrm>
          <a:prstGeom prst="rect">
            <a:avLst/>
          </a:prstGeom>
        </p:spPr>
        <p:txBody>
          <a:bodyPr wrap="none">
            <a:spAutoFit/>
          </a:bodyPr>
          <a:lstStyle/>
          <a:p>
            <a:pPr algn="r">
              <a:lnSpc>
                <a:spcPct val="115000"/>
              </a:lnSpc>
              <a:spcAft>
                <a:spcPts val="1000"/>
              </a:spcAft>
            </a:pPr>
            <a:r>
              <a:rPr lang="ar-SA" b="1" u="sng" dirty="0">
                <a:solidFill>
                  <a:srgbClr val="000066"/>
                </a:solidFill>
                <a:latin typeface="Constantia" panose="02030602050306030303" pitchFamily="18" charset="0"/>
                <a:ea typeface="Times New Roman" panose="02020603050405020304" pitchFamily="18" charset="0"/>
                <a:cs typeface="Courier New" panose="02070309020205020404" pitchFamily="49" charset="0"/>
              </a:rPr>
              <a:t>مكتبات (الشيوخ ومقارنة الأديان) :</a:t>
            </a:r>
            <a:endParaRPr lang="en-US" sz="1600" u="sng" dirty="0">
              <a:effectLst/>
              <a:latin typeface="Constantia" panose="02030602050306030303" pitchFamily="18" charset="0"/>
              <a:ea typeface="Constantia" panose="02030602050306030303" pitchFamily="18" charset="0"/>
              <a:cs typeface="Majalla UI"/>
            </a:endParaRPr>
          </a:p>
        </p:txBody>
      </p:sp>
      <p:graphicFrame>
        <p:nvGraphicFramePr>
          <p:cNvPr id="5" name="Tableau 4"/>
          <p:cNvGraphicFramePr>
            <a:graphicFrameLocks noGrp="1"/>
          </p:cNvGraphicFramePr>
          <p:nvPr>
            <p:extLst>
              <p:ext uri="{D42A27DB-BD31-4B8C-83A1-F6EECF244321}">
                <p14:modId xmlns:p14="http://schemas.microsoft.com/office/powerpoint/2010/main" val="772624108"/>
              </p:ext>
            </p:extLst>
          </p:nvPr>
        </p:nvGraphicFramePr>
        <p:xfrm>
          <a:off x="1930082" y="1268761"/>
          <a:ext cx="5283835" cy="2520279"/>
        </p:xfrm>
        <a:graphic>
          <a:graphicData uri="http://schemas.openxmlformats.org/drawingml/2006/table">
            <a:tbl>
              <a:tblPr firstRow="1" firstCol="1" bandRow="1">
                <a:tableStyleId>{5C22544A-7EE6-4342-B048-85BDC9FD1C3A}</a:tableStyleId>
              </a:tblPr>
              <a:tblGrid>
                <a:gridCol w="2567305"/>
                <a:gridCol w="2716530"/>
              </a:tblGrid>
              <a:tr h="1146631">
                <a:tc>
                  <a:txBody>
                    <a:bodyPr/>
                    <a:lstStyle/>
                    <a:p>
                      <a:pPr algn="ctr">
                        <a:lnSpc>
                          <a:spcPct val="115000"/>
                        </a:lnSpc>
                        <a:spcAft>
                          <a:spcPts val="0"/>
                        </a:spcAft>
                      </a:pPr>
                      <a:r>
                        <a:rPr lang="ar-SA" sz="1400" b="1">
                          <a:solidFill>
                            <a:srgbClr val="CC3300"/>
                          </a:solidFill>
                          <a:effectLst/>
                          <a:latin typeface="Constantia" panose="02030602050306030303" pitchFamily="18" charset="0"/>
                          <a:ea typeface="Times New Roman" panose="02020603050405020304" pitchFamily="18" charset="0"/>
                          <a:cs typeface="Courier New" panose="02070309020205020404" pitchFamily="49" charset="0"/>
                        </a:rPr>
                        <a:t>العدد</a:t>
                      </a:r>
                      <a:endParaRPr lang="en-US" sz="1100">
                        <a:effectLst/>
                        <a:latin typeface="Constantia" panose="02030602050306030303" pitchFamily="18" charset="0"/>
                        <a:ea typeface="Constantia" panose="02030602050306030303" pitchFamily="18" charset="0"/>
                        <a:cs typeface="Majalla UI"/>
                      </a:endParaRPr>
                    </a:p>
                  </a:txBody>
                  <a:tcPr marL="0" marR="0" marT="0" marB="0" anchor="ctr"/>
                </a:tc>
                <a:tc>
                  <a:txBody>
                    <a:bodyPr/>
                    <a:lstStyle/>
                    <a:p>
                      <a:pPr algn="ctr" rtl="1">
                        <a:lnSpc>
                          <a:spcPct val="115000"/>
                        </a:lnSpc>
                        <a:spcAft>
                          <a:spcPts val="1000"/>
                        </a:spcAft>
                      </a:pPr>
                      <a:r>
                        <a:rPr lang="ar-SA" sz="1400" b="1">
                          <a:solidFill>
                            <a:srgbClr val="CC3300"/>
                          </a:solidFill>
                          <a:effectLst/>
                          <a:latin typeface="Constantia" panose="02030602050306030303" pitchFamily="18" charset="0"/>
                          <a:ea typeface="Times New Roman" panose="02020603050405020304" pitchFamily="18" charset="0"/>
                          <a:cs typeface="Courier New" panose="02070309020205020404" pitchFamily="49" charset="0"/>
                        </a:rPr>
                        <a:t>نوع الرصيد</a:t>
                      </a:r>
                      <a:endParaRPr lang="en-US" sz="1100">
                        <a:effectLst/>
                        <a:latin typeface="Constantia" panose="02030602050306030303" pitchFamily="18" charset="0"/>
                        <a:ea typeface="Constantia" panose="02030602050306030303" pitchFamily="18" charset="0"/>
                        <a:cs typeface="Majalla UI"/>
                      </a:endParaRPr>
                    </a:p>
                  </a:txBody>
                  <a:tcPr marL="0" marR="0" marT="0" marB="0" anchor="ctr"/>
                </a:tc>
              </a:tr>
              <a:tr h="686824">
                <a:tc>
                  <a:txBody>
                    <a:bodyPr/>
                    <a:lstStyle/>
                    <a:p>
                      <a:pPr algn="ctr">
                        <a:lnSpc>
                          <a:spcPct val="115000"/>
                        </a:lnSpc>
                        <a:spcAft>
                          <a:spcPts val="0"/>
                        </a:spcAft>
                      </a:pPr>
                      <a:r>
                        <a:rPr lang="fr-FR" sz="1350" b="1">
                          <a:solidFill>
                            <a:srgbClr val="000000"/>
                          </a:solidFill>
                          <a:effectLst/>
                          <a:latin typeface="Times New Roman" panose="02020603050405020304" pitchFamily="18" charset="0"/>
                          <a:ea typeface="Times New Roman" panose="02020603050405020304" pitchFamily="18" charset="0"/>
                          <a:cs typeface="Majalla UI"/>
                        </a:rPr>
                        <a:t>7307</a:t>
                      </a:r>
                      <a:endParaRPr lang="en-US" sz="1100">
                        <a:effectLst/>
                        <a:latin typeface="Constantia" panose="02030602050306030303" pitchFamily="18" charset="0"/>
                        <a:ea typeface="Constantia" panose="02030602050306030303" pitchFamily="18" charset="0"/>
                        <a:cs typeface="Majalla UI"/>
                      </a:endParaRPr>
                    </a:p>
                  </a:txBody>
                  <a:tcPr marL="0" marR="0" marT="0" marB="0" anchor="ctr"/>
                </a:tc>
                <a:tc>
                  <a:txBody>
                    <a:bodyPr/>
                    <a:lstStyle/>
                    <a:p>
                      <a:pPr algn="ctr">
                        <a:lnSpc>
                          <a:spcPct val="115000"/>
                        </a:lnSpc>
                        <a:spcAft>
                          <a:spcPts val="0"/>
                        </a:spcAft>
                      </a:pPr>
                      <a:r>
                        <a:rPr lang="ar-SA" sz="1350" b="1">
                          <a:solidFill>
                            <a:srgbClr val="000000"/>
                          </a:solidFill>
                          <a:effectLst/>
                          <a:latin typeface="Constantia" panose="02030602050306030303" pitchFamily="18" charset="0"/>
                          <a:ea typeface="Times New Roman" panose="02020603050405020304" pitchFamily="18" charset="0"/>
                          <a:cs typeface="Times New Roman" panose="02020603050405020304" pitchFamily="18" charset="0"/>
                        </a:rPr>
                        <a:t>الكتب الوقفية</a:t>
                      </a:r>
                      <a:endParaRPr lang="en-US" sz="1100">
                        <a:effectLst/>
                        <a:latin typeface="Constantia" panose="02030602050306030303" pitchFamily="18" charset="0"/>
                        <a:ea typeface="Constantia" panose="02030602050306030303" pitchFamily="18" charset="0"/>
                        <a:cs typeface="Majalla UI"/>
                      </a:endParaRPr>
                    </a:p>
                  </a:txBody>
                  <a:tcPr marL="0" marR="0" marT="0" marB="0" anchor="ctr"/>
                </a:tc>
              </a:tr>
              <a:tr h="686824">
                <a:tc>
                  <a:txBody>
                    <a:bodyPr/>
                    <a:lstStyle/>
                    <a:p>
                      <a:pPr algn="ctr">
                        <a:lnSpc>
                          <a:spcPct val="115000"/>
                        </a:lnSpc>
                        <a:spcAft>
                          <a:spcPts val="0"/>
                        </a:spcAft>
                      </a:pPr>
                      <a:r>
                        <a:rPr lang="fr-FR" sz="1350" b="1">
                          <a:solidFill>
                            <a:srgbClr val="000000"/>
                          </a:solidFill>
                          <a:effectLst/>
                          <a:latin typeface="Times New Roman" panose="02020603050405020304" pitchFamily="18" charset="0"/>
                          <a:ea typeface="Times New Roman" panose="02020603050405020304" pitchFamily="18" charset="0"/>
                          <a:cs typeface="Majalla UI"/>
                        </a:rPr>
                        <a:t>1533</a:t>
                      </a:r>
                      <a:endParaRPr lang="en-US" sz="1100">
                        <a:effectLst/>
                        <a:latin typeface="Constantia" panose="02030602050306030303" pitchFamily="18" charset="0"/>
                        <a:ea typeface="Constantia" panose="02030602050306030303" pitchFamily="18" charset="0"/>
                        <a:cs typeface="Majalla UI"/>
                      </a:endParaRPr>
                    </a:p>
                  </a:txBody>
                  <a:tcPr marL="0" marR="0" marT="0" marB="0" anchor="ctr"/>
                </a:tc>
                <a:tc>
                  <a:txBody>
                    <a:bodyPr/>
                    <a:lstStyle/>
                    <a:p>
                      <a:pPr algn="ctr">
                        <a:lnSpc>
                          <a:spcPct val="115000"/>
                        </a:lnSpc>
                        <a:spcAft>
                          <a:spcPts val="0"/>
                        </a:spcAft>
                      </a:pPr>
                      <a:r>
                        <a:rPr lang="ar-SA" sz="1350" b="1" dirty="0">
                          <a:solidFill>
                            <a:srgbClr val="000000"/>
                          </a:solidFill>
                          <a:effectLst/>
                          <a:latin typeface="Constantia" panose="02030602050306030303" pitchFamily="18" charset="0"/>
                          <a:ea typeface="Times New Roman" panose="02020603050405020304" pitchFamily="18" charset="0"/>
                          <a:cs typeface="Times New Roman" panose="02020603050405020304" pitchFamily="18" charset="0"/>
                        </a:rPr>
                        <a:t>كتب مقارنة الأديان</a:t>
                      </a:r>
                      <a:endParaRPr lang="en-US" sz="1100" dirty="0">
                        <a:effectLst/>
                        <a:latin typeface="Constantia" panose="02030602050306030303" pitchFamily="18" charset="0"/>
                        <a:ea typeface="Constantia" panose="02030602050306030303" pitchFamily="18" charset="0"/>
                        <a:cs typeface="Majalla UI"/>
                      </a:endParaRPr>
                    </a:p>
                  </a:txBody>
                  <a:tcPr marL="0" marR="0" marT="0" marB="0" anchor="ctr"/>
                </a:tc>
              </a:tr>
            </a:tbl>
          </a:graphicData>
        </a:graphic>
      </p:graphicFrame>
      <p:sp>
        <p:nvSpPr>
          <p:cNvPr id="6" name="Rectangle 5"/>
          <p:cNvSpPr/>
          <p:nvPr/>
        </p:nvSpPr>
        <p:spPr>
          <a:xfrm>
            <a:off x="6516216" y="4293096"/>
            <a:ext cx="2252540" cy="410882"/>
          </a:xfrm>
          <a:prstGeom prst="rect">
            <a:avLst/>
          </a:prstGeom>
        </p:spPr>
        <p:txBody>
          <a:bodyPr wrap="none">
            <a:spAutoFit/>
          </a:bodyPr>
          <a:lstStyle/>
          <a:p>
            <a:pPr algn="r">
              <a:lnSpc>
                <a:spcPct val="115000"/>
              </a:lnSpc>
              <a:spcAft>
                <a:spcPts val="1000"/>
              </a:spcAft>
            </a:pPr>
            <a:r>
              <a:rPr lang="fr-FR" b="1" u="sng" dirty="0">
                <a:solidFill>
                  <a:srgbClr val="000066"/>
                </a:solidFill>
                <a:latin typeface="Courier New" panose="02070309020205020404" pitchFamily="49" charset="0"/>
                <a:ea typeface="Times New Roman" panose="02020603050405020304" pitchFamily="18" charset="0"/>
                <a:cs typeface="Majalla UI"/>
              </a:rPr>
              <a:t>:</a:t>
            </a:r>
            <a:r>
              <a:rPr lang="ar-SA" b="1" u="sng" dirty="0">
                <a:solidFill>
                  <a:srgbClr val="000066"/>
                </a:solidFill>
                <a:latin typeface="Constantia" panose="02030602050306030303" pitchFamily="18" charset="0"/>
                <a:ea typeface="Times New Roman" panose="02020603050405020304" pitchFamily="18" charset="0"/>
                <a:cs typeface="Courier New" panose="02070309020205020404" pitchFamily="49" charset="0"/>
              </a:rPr>
              <a:t>الأقراص المضغوط</a:t>
            </a:r>
            <a:endParaRPr lang="en-US" sz="1600" u="sng" dirty="0">
              <a:effectLst/>
              <a:latin typeface="Constantia" panose="02030602050306030303" pitchFamily="18" charset="0"/>
              <a:ea typeface="Constantia" panose="02030602050306030303" pitchFamily="18" charset="0"/>
              <a:cs typeface="Majalla UI"/>
            </a:endParaRPr>
          </a:p>
        </p:txBody>
      </p:sp>
      <p:graphicFrame>
        <p:nvGraphicFramePr>
          <p:cNvPr id="7" name="Tableau 6"/>
          <p:cNvGraphicFramePr>
            <a:graphicFrameLocks noGrp="1"/>
          </p:cNvGraphicFramePr>
          <p:nvPr>
            <p:extLst>
              <p:ext uri="{D42A27DB-BD31-4B8C-83A1-F6EECF244321}">
                <p14:modId xmlns:p14="http://schemas.microsoft.com/office/powerpoint/2010/main" val="1105985061"/>
              </p:ext>
            </p:extLst>
          </p:nvPr>
        </p:nvGraphicFramePr>
        <p:xfrm>
          <a:off x="2699792" y="5013176"/>
          <a:ext cx="4076700" cy="1636415"/>
        </p:xfrm>
        <a:graphic>
          <a:graphicData uri="http://schemas.openxmlformats.org/drawingml/2006/table">
            <a:tbl>
              <a:tblPr firstRow="1" firstCol="1" bandRow="1">
                <a:tableStyleId>{5C22544A-7EE6-4342-B048-85BDC9FD1C3A}</a:tableStyleId>
              </a:tblPr>
              <a:tblGrid>
                <a:gridCol w="1971040"/>
                <a:gridCol w="2105660"/>
              </a:tblGrid>
              <a:tr h="852780">
                <a:tc>
                  <a:txBody>
                    <a:bodyPr/>
                    <a:lstStyle/>
                    <a:p>
                      <a:pPr algn="ctr">
                        <a:lnSpc>
                          <a:spcPct val="115000"/>
                        </a:lnSpc>
                        <a:spcAft>
                          <a:spcPts val="0"/>
                        </a:spcAft>
                      </a:pPr>
                      <a:r>
                        <a:rPr lang="ar-SA" sz="1200" dirty="0">
                          <a:effectLst/>
                        </a:rPr>
                        <a:t>العدد</a:t>
                      </a:r>
                      <a:endParaRPr lang="en-US" sz="1100" dirty="0">
                        <a:effectLst/>
                        <a:latin typeface="Constantia" panose="02030602050306030303" pitchFamily="18" charset="0"/>
                        <a:ea typeface="Constantia" panose="02030602050306030303" pitchFamily="18" charset="0"/>
                        <a:cs typeface="Majalla UI"/>
                      </a:endParaRPr>
                    </a:p>
                  </a:txBody>
                  <a:tcPr marL="0" marR="0" marT="0" marB="0" anchor="ctr"/>
                </a:tc>
                <a:tc>
                  <a:txBody>
                    <a:bodyPr/>
                    <a:lstStyle/>
                    <a:p>
                      <a:pPr algn="ctr" rtl="1">
                        <a:lnSpc>
                          <a:spcPct val="115000"/>
                        </a:lnSpc>
                        <a:spcAft>
                          <a:spcPts val="1000"/>
                        </a:spcAft>
                      </a:pPr>
                      <a:r>
                        <a:rPr lang="ar-SA" sz="1200" dirty="0">
                          <a:effectLst/>
                        </a:rPr>
                        <a:t>نوع الرصيد</a:t>
                      </a:r>
                      <a:endParaRPr lang="en-US" sz="1100" dirty="0">
                        <a:effectLst/>
                        <a:latin typeface="Constantia" panose="02030602050306030303" pitchFamily="18" charset="0"/>
                        <a:ea typeface="Constantia" panose="02030602050306030303" pitchFamily="18" charset="0"/>
                        <a:cs typeface="Majalla UI"/>
                      </a:endParaRPr>
                    </a:p>
                  </a:txBody>
                  <a:tcPr marL="0" marR="0" marT="0" marB="0" anchor="ctr"/>
                </a:tc>
              </a:tr>
              <a:tr h="783635">
                <a:tc>
                  <a:txBody>
                    <a:bodyPr/>
                    <a:lstStyle/>
                    <a:p>
                      <a:pPr algn="ctr">
                        <a:lnSpc>
                          <a:spcPct val="115000"/>
                        </a:lnSpc>
                        <a:spcAft>
                          <a:spcPts val="0"/>
                        </a:spcAft>
                      </a:pPr>
                      <a:r>
                        <a:rPr lang="fr-FR" sz="1350">
                          <a:effectLst/>
                        </a:rPr>
                        <a:t>264</a:t>
                      </a:r>
                      <a:endParaRPr lang="en-US" sz="1100">
                        <a:effectLst/>
                        <a:latin typeface="Constantia" panose="02030602050306030303" pitchFamily="18" charset="0"/>
                        <a:ea typeface="Constantia" panose="02030602050306030303" pitchFamily="18" charset="0"/>
                        <a:cs typeface="Majalla UI"/>
                      </a:endParaRPr>
                    </a:p>
                  </a:txBody>
                  <a:tcPr marL="0" marR="0" marT="0" marB="0" anchor="ctr"/>
                </a:tc>
                <a:tc>
                  <a:txBody>
                    <a:bodyPr/>
                    <a:lstStyle/>
                    <a:p>
                      <a:pPr algn="ctr">
                        <a:lnSpc>
                          <a:spcPct val="115000"/>
                        </a:lnSpc>
                        <a:spcAft>
                          <a:spcPts val="0"/>
                        </a:spcAft>
                      </a:pPr>
                      <a:r>
                        <a:rPr lang="ar-SA" sz="1350" dirty="0">
                          <a:effectLst/>
                        </a:rPr>
                        <a:t>أقراص مضغوطة</a:t>
                      </a:r>
                      <a:endParaRPr lang="en-US" sz="1100" dirty="0">
                        <a:effectLst/>
                        <a:latin typeface="Constantia" panose="02030602050306030303" pitchFamily="18" charset="0"/>
                        <a:ea typeface="Constantia" panose="02030602050306030303" pitchFamily="18" charset="0"/>
                        <a:cs typeface="Majalla UI"/>
                      </a:endParaRPr>
                    </a:p>
                  </a:txBody>
                  <a:tcPr marL="0" marR="0" marT="0" marB="0" anchor="ctr"/>
                </a:tc>
              </a:tr>
            </a:tbl>
          </a:graphicData>
        </a:graphic>
      </p:graphicFrame>
    </p:spTree>
    <p:extLst>
      <p:ext uri="{BB962C8B-B14F-4D97-AF65-F5344CB8AC3E}">
        <p14:creationId xmlns:p14="http://schemas.microsoft.com/office/powerpoint/2010/main" val="3537324051"/>
      </p:ext>
    </p:extLst>
  </p:cSld>
  <p:clrMapOvr>
    <a:masterClrMapping/>
  </p:clrMapOvr>
  <mc:AlternateContent xmlns:mc="http://schemas.openxmlformats.org/markup-compatibility/2006" xmlns:p14="http://schemas.microsoft.com/office/powerpoint/2010/main">
    <mc:Choice Requires="p14">
      <p:transition spd="slow" p14:dur="1500" advClick="0" advTm="1000">
        <p14:window dir="vert"/>
        <p:sndAc>
          <p:stSnd>
            <p:snd r:embed="rId2" name="chimes.wav"/>
          </p:stSnd>
        </p:sndAc>
      </p:transition>
    </mc:Choice>
    <mc:Fallback xmlns="">
      <p:transition spd="slow" advClick="0" advTm="1000">
        <p:fade/>
        <p:sndAc>
          <p:stSnd>
            <p:snd r:embed="rId3" name="chimes.wav"/>
          </p:stSnd>
        </p:sndAc>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24128" y="188640"/>
            <a:ext cx="2949846" cy="423834"/>
          </a:xfrm>
          <a:prstGeom prst="rect">
            <a:avLst/>
          </a:prstGeom>
        </p:spPr>
        <p:txBody>
          <a:bodyPr wrap="none">
            <a:spAutoFit/>
          </a:bodyPr>
          <a:lstStyle/>
          <a:p>
            <a:pPr algn="ctr">
              <a:lnSpc>
                <a:spcPct val="115000"/>
              </a:lnSpc>
              <a:spcAft>
                <a:spcPts val="1000"/>
              </a:spcAft>
            </a:pPr>
            <a:r>
              <a:rPr lang="ar-DZ" sz="2000" b="1" u="sng" dirty="0" smtClean="0">
                <a:solidFill>
                  <a:srgbClr val="FF0000"/>
                </a:solidFill>
                <a:latin typeface="Constantia" panose="02030602050306030303" pitchFamily="18" charset="0"/>
                <a:ea typeface="Constantia" panose="02030602050306030303" pitchFamily="18" charset="0"/>
                <a:cs typeface="Times New Roman" panose="02020603050405020304" pitchFamily="18" charset="0"/>
              </a:rPr>
              <a:t>رصيد المكتبة حسب التخصصات :</a:t>
            </a:r>
            <a:endParaRPr lang="en-US" sz="2000" b="1" dirty="0">
              <a:latin typeface="Constantia" panose="02030602050306030303" pitchFamily="18" charset="0"/>
              <a:ea typeface="Constantia" panose="02030602050306030303" pitchFamily="18" charset="0"/>
              <a:cs typeface="Majalla UI"/>
            </a:endParaRPr>
          </a:p>
        </p:txBody>
      </p:sp>
      <p:graphicFrame>
        <p:nvGraphicFramePr>
          <p:cNvPr id="6" name="Tableau 5"/>
          <p:cNvGraphicFramePr>
            <a:graphicFrameLocks noGrp="1"/>
          </p:cNvGraphicFramePr>
          <p:nvPr>
            <p:extLst>
              <p:ext uri="{D42A27DB-BD31-4B8C-83A1-F6EECF244321}">
                <p14:modId xmlns:p14="http://schemas.microsoft.com/office/powerpoint/2010/main" val="3906789909"/>
              </p:ext>
            </p:extLst>
          </p:nvPr>
        </p:nvGraphicFramePr>
        <p:xfrm>
          <a:off x="323528" y="764704"/>
          <a:ext cx="7632848" cy="5472606"/>
        </p:xfrm>
        <a:graphic>
          <a:graphicData uri="http://schemas.openxmlformats.org/drawingml/2006/table">
            <a:tbl>
              <a:tblPr rtl="1" firstRow="1" bandRow="1">
                <a:tableStyleId>{5C22544A-7EE6-4342-B048-85BDC9FD1C3A}</a:tableStyleId>
              </a:tblPr>
              <a:tblGrid>
                <a:gridCol w="3816424"/>
                <a:gridCol w="3816424"/>
              </a:tblGrid>
              <a:tr h="511089">
                <a:tc>
                  <a:txBody>
                    <a:bodyPr/>
                    <a:lstStyle/>
                    <a:p>
                      <a:pPr algn="ctr" rtl="1"/>
                      <a:r>
                        <a:rPr lang="ar-DZ" sz="2400" b="1" dirty="0" smtClean="0"/>
                        <a:t>التخصص</a:t>
                      </a:r>
                      <a:endParaRPr lang="ar-DZ" sz="2400" b="1" dirty="0"/>
                    </a:p>
                  </a:txBody>
                  <a:tcPr/>
                </a:tc>
                <a:tc>
                  <a:txBody>
                    <a:bodyPr/>
                    <a:lstStyle/>
                    <a:p>
                      <a:pPr algn="ctr" rtl="1"/>
                      <a:r>
                        <a:rPr lang="ar-DZ" sz="2400" b="1" dirty="0" smtClean="0"/>
                        <a:t>العدد</a:t>
                      </a:r>
                      <a:endParaRPr lang="ar-DZ" sz="2400" b="1" dirty="0"/>
                    </a:p>
                  </a:txBody>
                  <a:tcPr/>
                </a:tc>
              </a:tr>
              <a:tr h="451047">
                <a:tc>
                  <a:txBody>
                    <a:bodyPr/>
                    <a:lstStyle/>
                    <a:p>
                      <a:pPr algn="ctr" rtl="1"/>
                      <a:r>
                        <a:rPr lang="ar-DZ" sz="2000" b="0" dirty="0" smtClean="0"/>
                        <a:t>معارف عامة، علم المكتبات، اعلام آلي...</a:t>
                      </a:r>
                      <a:endParaRPr lang="ar-DZ" sz="2000" b="0" dirty="0"/>
                    </a:p>
                  </a:txBody>
                  <a:tcPr/>
                </a:tc>
                <a:tc>
                  <a:txBody>
                    <a:bodyPr/>
                    <a:lstStyle/>
                    <a:p>
                      <a:pPr algn="ctr" rtl="1"/>
                      <a:r>
                        <a:rPr lang="ar-DZ" sz="2000" b="0" dirty="0" smtClean="0"/>
                        <a:t>2616</a:t>
                      </a:r>
                      <a:endParaRPr lang="ar-DZ" sz="2000" b="0" dirty="0"/>
                    </a:p>
                  </a:txBody>
                  <a:tcPr/>
                </a:tc>
              </a:tr>
              <a:tr h="451047">
                <a:tc>
                  <a:txBody>
                    <a:bodyPr/>
                    <a:lstStyle/>
                    <a:p>
                      <a:pPr algn="ctr" rtl="1"/>
                      <a:r>
                        <a:rPr lang="ar-DZ" sz="2000" b="0" dirty="0" smtClean="0"/>
                        <a:t>الفلسفة</a:t>
                      </a:r>
                      <a:endParaRPr lang="ar-DZ" sz="2000" b="0" dirty="0"/>
                    </a:p>
                  </a:txBody>
                  <a:tcPr/>
                </a:tc>
                <a:tc>
                  <a:txBody>
                    <a:bodyPr/>
                    <a:lstStyle/>
                    <a:p>
                      <a:pPr algn="ctr" rtl="1"/>
                      <a:r>
                        <a:rPr lang="ar-DZ" sz="2000" b="0" dirty="0" smtClean="0"/>
                        <a:t>1529</a:t>
                      </a:r>
                      <a:endParaRPr lang="ar-DZ" sz="2000" b="0" dirty="0"/>
                    </a:p>
                  </a:txBody>
                  <a:tcPr/>
                </a:tc>
              </a:tr>
              <a:tr h="451047">
                <a:tc>
                  <a:txBody>
                    <a:bodyPr/>
                    <a:lstStyle/>
                    <a:p>
                      <a:pPr algn="ctr" rtl="1"/>
                      <a:r>
                        <a:rPr lang="ar-DZ" sz="2000" b="0" dirty="0" smtClean="0"/>
                        <a:t>علوم شرعية</a:t>
                      </a:r>
                      <a:r>
                        <a:rPr lang="ar-DZ" sz="2000" b="0" baseline="0" dirty="0" smtClean="0"/>
                        <a:t> ومقارنة الأديان</a:t>
                      </a:r>
                      <a:endParaRPr lang="ar-DZ" sz="2000" b="0" dirty="0"/>
                    </a:p>
                  </a:txBody>
                  <a:tcPr/>
                </a:tc>
                <a:tc>
                  <a:txBody>
                    <a:bodyPr/>
                    <a:lstStyle/>
                    <a:p>
                      <a:pPr algn="ctr" rtl="1"/>
                      <a:r>
                        <a:rPr lang="ar-DZ" sz="2000" b="0" dirty="0" smtClean="0"/>
                        <a:t>21097</a:t>
                      </a:r>
                      <a:endParaRPr lang="ar-DZ" sz="2000" b="0" dirty="0"/>
                    </a:p>
                  </a:txBody>
                  <a:tcPr/>
                </a:tc>
              </a:tr>
              <a:tr h="451047">
                <a:tc>
                  <a:txBody>
                    <a:bodyPr/>
                    <a:lstStyle/>
                    <a:p>
                      <a:pPr algn="ctr" rtl="1"/>
                      <a:r>
                        <a:rPr lang="ar-DZ" sz="2000" b="0" dirty="0" smtClean="0"/>
                        <a:t>علوم اجتماعية</a:t>
                      </a:r>
                      <a:endParaRPr lang="ar-DZ" sz="2000" b="0" dirty="0"/>
                    </a:p>
                  </a:txBody>
                  <a:tcPr/>
                </a:tc>
                <a:tc>
                  <a:txBody>
                    <a:bodyPr/>
                    <a:lstStyle/>
                    <a:p>
                      <a:pPr algn="ctr" rtl="1"/>
                      <a:r>
                        <a:rPr lang="ar-DZ" sz="2000" b="0" dirty="0" smtClean="0"/>
                        <a:t>8111</a:t>
                      </a:r>
                      <a:endParaRPr lang="ar-DZ" sz="2000" b="0" dirty="0"/>
                    </a:p>
                  </a:txBody>
                  <a:tcPr/>
                </a:tc>
              </a:tr>
              <a:tr h="451047">
                <a:tc>
                  <a:txBody>
                    <a:bodyPr/>
                    <a:lstStyle/>
                    <a:p>
                      <a:pPr algn="ctr" rtl="1"/>
                      <a:r>
                        <a:rPr lang="ar-DZ" sz="2000" b="0" dirty="0" smtClean="0"/>
                        <a:t>اللغة العربية</a:t>
                      </a:r>
                      <a:endParaRPr lang="ar-DZ" sz="2000" b="0" dirty="0"/>
                    </a:p>
                  </a:txBody>
                  <a:tcPr/>
                </a:tc>
                <a:tc>
                  <a:txBody>
                    <a:bodyPr/>
                    <a:lstStyle/>
                    <a:p>
                      <a:pPr algn="ctr" rtl="1"/>
                      <a:r>
                        <a:rPr lang="ar-DZ" sz="2000" b="0" dirty="0" smtClean="0"/>
                        <a:t>2178</a:t>
                      </a:r>
                      <a:endParaRPr lang="ar-DZ" sz="2000" b="0" dirty="0"/>
                    </a:p>
                  </a:txBody>
                  <a:tcPr/>
                </a:tc>
              </a:tr>
              <a:tr h="451047">
                <a:tc>
                  <a:txBody>
                    <a:bodyPr/>
                    <a:lstStyle/>
                    <a:p>
                      <a:pPr algn="ctr" rtl="1"/>
                      <a:r>
                        <a:rPr lang="ar-DZ" sz="2000" b="0" dirty="0" smtClean="0"/>
                        <a:t>علوم بحتة</a:t>
                      </a:r>
                      <a:endParaRPr lang="ar-DZ" sz="2000" b="0" dirty="0"/>
                    </a:p>
                  </a:txBody>
                  <a:tcPr/>
                </a:tc>
                <a:tc>
                  <a:txBody>
                    <a:bodyPr/>
                    <a:lstStyle/>
                    <a:p>
                      <a:pPr algn="ctr" rtl="1"/>
                      <a:r>
                        <a:rPr lang="ar-DZ" sz="2000" b="0" dirty="0" smtClean="0"/>
                        <a:t>172</a:t>
                      </a:r>
                      <a:endParaRPr lang="ar-DZ" sz="2000" b="0" dirty="0"/>
                    </a:p>
                  </a:txBody>
                  <a:tcPr/>
                </a:tc>
              </a:tr>
              <a:tr h="451047">
                <a:tc>
                  <a:txBody>
                    <a:bodyPr/>
                    <a:lstStyle/>
                    <a:p>
                      <a:pPr algn="ctr" rtl="1"/>
                      <a:r>
                        <a:rPr lang="ar-DZ" sz="2000" b="0" dirty="0" smtClean="0"/>
                        <a:t>علوم تطبيقية</a:t>
                      </a:r>
                      <a:endParaRPr lang="ar-DZ" sz="2000" b="0" dirty="0"/>
                    </a:p>
                  </a:txBody>
                  <a:tcPr/>
                </a:tc>
                <a:tc>
                  <a:txBody>
                    <a:bodyPr/>
                    <a:lstStyle/>
                    <a:p>
                      <a:pPr algn="ctr" rtl="1"/>
                      <a:r>
                        <a:rPr lang="ar-DZ" sz="2000" b="0" dirty="0" smtClean="0"/>
                        <a:t>178</a:t>
                      </a:r>
                      <a:endParaRPr lang="ar-DZ" sz="2000" b="0" dirty="0"/>
                    </a:p>
                  </a:txBody>
                  <a:tcPr/>
                </a:tc>
              </a:tr>
              <a:tr h="451047">
                <a:tc>
                  <a:txBody>
                    <a:bodyPr/>
                    <a:lstStyle/>
                    <a:p>
                      <a:pPr algn="ctr" rtl="1"/>
                      <a:r>
                        <a:rPr lang="ar-DZ" sz="2000" b="0" dirty="0" smtClean="0"/>
                        <a:t>فنون</a:t>
                      </a:r>
                      <a:endParaRPr lang="ar-DZ" sz="2000" b="0" dirty="0"/>
                    </a:p>
                  </a:txBody>
                  <a:tcPr/>
                </a:tc>
                <a:tc>
                  <a:txBody>
                    <a:bodyPr/>
                    <a:lstStyle/>
                    <a:p>
                      <a:pPr algn="ctr" rtl="1"/>
                      <a:r>
                        <a:rPr lang="ar-DZ" sz="2000" b="0" dirty="0" smtClean="0"/>
                        <a:t>230</a:t>
                      </a:r>
                      <a:endParaRPr lang="ar-DZ" sz="2000" b="0" dirty="0"/>
                    </a:p>
                  </a:txBody>
                  <a:tcPr/>
                </a:tc>
              </a:tr>
              <a:tr h="451047">
                <a:tc>
                  <a:txBody>
                    <a:bodyPr/>
                    <a:lstStyle/>
                    <a:p>
                      <a:pPr algn="ctr" rtl="1"/>
                      <a:r>
                        <a:rPr lang="ar-DZ" sz="2000" b="0" dirty="0" smtClean="0"/>
                        <a:t>آداب</a:t>
                      </a:r>
                      <a:endParaRPr lang="ar-DZ" sz="2000" b="0" dirty="0"/>
                    </a:p>
                  </a:txBody>
                  <a:tcPr/>
                </a:tc>
                <a:tc>
                  <a:txBody>
                    <a:bodyPr/>
                    <a:lstStyle/>
                    <a:p>
                      <a:pPr algn="ctr" rtl="1"/>
                      <a:r>
                        <a:rPr lang="ar-DZ" sz="2000" b="0" dirty="0" smtClean="0"/>
                        <a:t>3688</a:t>
                      </a:r>
                      <a:endParaRPr lang="ar-DZ" sz="2000" b="0" dirty="0"/>
                    </a:p>
                  </a:txBody>
                  <a:tcPr/>
                </a:tc>
              </a:tr>
              <a:tr h="451047">
                <a:tc>
                  <a:txBody>
                    <a:bodyPr/>
                    <a:lstStyle/>
                    <a:p>
                      <a:pPr algn="ctr" rtl="1"/>
                      <a:r>
                        <a:rPr lang="ar-DZ" sz="2000" b="0" dirty="0" smtClean="0"/>
                        <a:t>تاريخ وجغرافيا</a:t>
                      </a:r>
                      <a:endParaRPr lang="ar-DZ" sz="2000" b="0" dirty="0"/>
                    </a:p>
                  </a:txBody>
                  <a:tcPr/>
                </a:tc>
                <a:tc>
                  <a:txBody>
                    <a:bodyPr/>
                    <a:lstStyle/>
                    <a:p>
                      <a:pPr algn="ctr" rtl="1"/>
                      <a:r>
                        <a:rPr lang="ar-DZ" sz="2000" b="0" dirty="0" smtClean="0"/>
                        <a:t>5536</a:t>
                      </a:r>
                      <a:endParaRPr lang="ar-DZ" sz="2000" b="0" dirty="0"/>
                    </a:p>
                  </a:txBody>
                  <a:tcPr/>
                </a:tc>
              </a:tr>
              <a:tr h="451047">
                <a:tc>
                  <a:txBody>
                    <a:bodyPr/>
                    <a:lstStyle/>
                    <a:p>
                      <a:pPr algn="ctr" rtl="1"/>
                      <a:r>
                        <a:rPr lang="ar-DZ" sz="2000" b="0" dirty="0" smtClean="0"/>
                        <a:t>كتب باللغة الفرنسية</a:t>
                      </a:r>
                      <a:endParaRPr lang="ar-DZ" sz="2000" b="0" dirty="0"/>
                    </a:p>
                  </a:txBody>
                  <a:tcPr/>
                </a:tc>
                <a:tc>
                  <a:txBody>
                    <a:bodyPr/>
                    <a:lstStyle/>
                    <a:p>
                      <a:pPr algn="ctr" rtl="1"/>
                      <a:r>
                        <a:rPr lang="ar-DZ" sz="2000" b="0" dirty="0" smtClean="0"/>
                        <a:t>2100</a:t>
                      </a:r>
                      <a:endParaRPr lang="ar-DZ" sz="2000" b="0" dirty="0"/>
                    </a:p>
                  </a:txBody>
                  <a:tcPr/>
                </a:tc>
              </a:tr>
            </a:tbl>
          </a:graphicData>
        </a:graphic>
      </p:graphicFrame>
    </p:spTree>
    <p:extLst>
      <p:ext uri="{BB962C8B-B14F-4D97-AF65-F5344CB8AC3E}">
        <p14:creationId xmlns:p14="http://schemas.microsoft.com/office/powerpoint/2010/main" val="1582304436"/>
      </p:ext>
    </p:extLst>
  </p:cSld>
  <p:clrMapOvr>
    <a:masterClrMapping/>
  </p:clrMapOvr>
  <mc:AlternateContent xmlns:mc="http://schemas.openxmlformats.org/markup-compatibility/2006" xmlns:p14="http://schemas.microsoft.com/office/powerpoint/2010/main">
    <mc:Choice Requires="p14">
      <p:transition spd="slow" p14:dur="1200" advClick="0" advTm="1000">
        <p:dissolve/>
        <p:sndAc>
          <p:stSnd>
            <p:snd r:embed="rId2" name="chimes.wav"/>
          </p:stSnd>
        </p:sndAc>
      </p:transition>
    </mc:Choice>
    <mc:Fallback xmlns="">
      <p:transition spd="slow" advClick="0" advTm="1000">
        <p:dissolve/>
        <p:sndAc>
          <p:stSnd>
            <p:snd r:embed="rId3" name="chimes.wav"/>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999319913"/>
              </p:ext>
            </p:extLst>
          </p:nvPr>
        </p:nvGraphicFramePr>
        <p:xfrm>
          <a:off x="1547664" y="2204864"/>
          <a:ext cx="6096000" cy="4356751"/>
        </p:xfrm>
        <a:graphic>
          <a:graphicData uri="http://schemas.openxmlformats.org/drawingml/2006/table">
            <a:tbl>
              <a:tblPr rtl="1" firstRow="1" bandRow="1">
                <a:tableStyleId>{5C22544A-7EE6-4342-B048-85BDC9FD1C3A}</a:tableStyleId>
              </a:tblPr>
              <a:tblGrid>
                <a:gridCol w="3048000"/>
                <a:gridCol w="3048000"/>
              </a:tblGrid>
              <a:tr h="810135">
                <a:tc>
                  <a:txBody>
                    <a:bodyPr/>
                    <a:lstStyle/>
                    <a:p>
                      <a:pPr algn="ctr" rtl="1">
                        <a:lnSpc>
                          <a:spcPct val="107000"/>
                        </a:lnSpc>
                        <a:spcAft>
                          <a:spcPts val="0"/>
                        </a:spcAft>
                      </a:pPr>
                      <a:endParaRPr lang="ar-DZ" sz="2400" b="1" dirty="0" smtClean="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0"/>
                        </a:spcAft>
                      </a:pPr>
                      <a:r>
                        <a:rPr lang="ar-DZ" sz="2400" b="1" dirty="0" smtClean="0">
                          <a:solidFill>
                            <a:srgbClr val="FF0000"/>
                          </a:solidFill>
                          <a:effectLst/>
                          <a:latin typeface="Calibri" panose="020F0502020204030204" pitchFamily="34" charset="0"/>
                          <a:ea typeface="Calibri" panose="020F0502020204030204" pitchFamily="34" charset="0"/>
                          <a:cs typeface="Arial" panose="020B0604020202020204" pitchFamily="34" charset="0"/>
                        </a:rPr>
                        <a:t>السنة</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07000"/>
                        </a:lnSpc>
                        <a:spcAft>
                          <a:spcPts val="0"/>
                        </a:spcAft>
                      </a:pPr>
                      <a:endParaRPr lang="ar-DZ" sz="2400" b="1" dirty="0" smtClean="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0"/>
                        </a:spcAft>
                      </a:pPr>
                      <a:r>
                        <a:rPr lang="ar-DZ" sz="2400" b="1" dirty="0" smtClean="0">
                          <a:solidFill>
                            <a:srgbClr val="FF0000"/>
                          </a:solidFill>
                          <a:effectLst/>
                          <a:latin typeface="Calibri" panose="020F0502020204030204" pitchFamily="34" charset="0"/>
                          <a:ea typeface="Calibri" panose="020F0502020204030204" pitchFamily="34" charset="0"/>
                          <a:cs typeface="Arial" panose="020B0604020202020204" pitchFamily="34" charset="0"/>
                        </a:rPr>
                        <a:t>العدد</a:t>
                      </a:r>
                    </a:p>
                    <a:p>
                      <a:pPr algn="ctr" rtl="1">
                        <a:lnSpc>
                          <a:spcPct val="107000"/>
                        </a:lnSpc>
                        <a:spcAft>
                          <a:spcPts val="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565777">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2000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1231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r h="565777">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2001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837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r h="565777">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2002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1071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r h="565777">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2003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827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r h="565777">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2004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682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r h="565777">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2005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rtl="0">
                        <a:lnSpc>
                          <a:spcPct val="107000"/>
                        </a:lnSpc>
                        <a:spcAft>
                          <a:spcPts val="0"/>
                        </a:spcAft>
                      </a:pP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1219</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bl>
          </a:graphicData>
        </a:graphic>
      </p:graphicFrame>
      <p:sp>
        <p:nvSpPr>
          <p:cNvPr id="3" name="Rectangle à coins arrondis 2"/>
          <p:cNvSpPr/>
          <p:nvPr/>
        </p:nvSpPr>
        <p:spPr>
          <a:xfrm>
            <a:off x="2843808" y="188640"/>
            <a:ext cx="3384376"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DZ" sz="2400" b="1" dirty="0">
                <a:effectLst/>
                <a:ea typeface="Calibri" panose="020F0502020204030204" pitchFamily="34" charset="0"/>
                <a:cs typeface="Arial" panose="020B0604020202020204" pitchFamily="34" charset="0"/>
              </a:rPr>
              <a:t>تطور المقتنيات عبر السنوات</a:t>
            </a:r>
            <a:endParaRPr lang="en-US" sz="1100" dirty="0">
              <a:effectLst/>
              <a:ea typeface="Calibri" panose="020F0502020204030204" pitchFamily="34" charset="0"/>
              <a:cs typeface="Arial" panose="020B0604020202020204" pitchFamily="34" charset="0"/>
            </a:endParaRPr>
          </a:p>
          <a:p>
            <a:pPr algn="ctr" rtl="1">
              <a:lnSpc>
                <a:spcPct val="107000"/>
              </a:lnSpc>
              <a:spcAft>
                <a:spcPts val="800"/>
              </a:spcAft>
            </a:pPr>
            <a:r>
              <a:rPr lang="ar-DZ" sz="2400" b="1" dirty="0">
                <a:effectLst/>
                <a:ea typeface="Calibri" panose="020F0502020204030204" pitchFamily="34" charset="0"/>
                <a:cs typeface="Arial" panose="020B0604020202020204" pitchFamily="34" charset="0"/>
              </a:rPr>
              <a:t>2000-2020</a:t>
            </a:r>
            <a:endParaRPr lang="en-US" sz="1100" dirty="0">
              <a:effectLst/>
              <a:ea typeface="Calibri" panose="020F0502020204030204" pitchFamily="34" charset="0"/>
              <a:cs typeface="Arial" panose="020B0604020202020204" pitchFamily="34" charset="0"/>
            </a:endParaRPr>
          </a:p>
          <a:p>
            <a:pPr algn="ctr" rtl="1">
              <a:lnSpc>
                <a:spcPct val="107000"/>
              </a:lnSpc>
              <a:spcAft>
                <a:spcPts val="800"/>
              </a:spcAft>
            </a:pPr>
            <a:r>
              <a:rPr lang="ar-DZ" sz="2400" b="1" dirty="0">
                <a:effectLst/>
                <a:ea typeface="Calibri" panose="020F0502020204030204" pitchFamily="34" charset="0"/>
                <a:cs typeface="Arial" panose="020B0604020202020204" pitchFamily="34" charset="0"/>
              </a:rPr>
              <a:t> </a:t>
            </a:r>
            <a:endParaRPr lang="en-US" sz="1100" dirty="0">
              <a:effectLst/>
              <a:ea typeface="Calibri" panose="020F0502020204030204" pitchFamily="34" charset="0"/>
              <a:cs typeface="Arial" panose="020B0604020202020204" pitchFamily="34" charset="0"/>
            </a:endParaRPr>
          </a:p>
          <a:p>
            <a:pPr algn="ctr" rtl="1">
              <a:lnSpc>
                <a:spcPct val="107000"/>
              </a:lnSpc>
              <a:spcAft>
                <a:spcPts val="800"/>
              </a:spcAft>
            </a:pPr>
            <a:r>
              <a:rPr lang="ar-DZ" sz="2400" b="1" dirty="0">
                <a:effectLst/>
                <a:ea typeface="Calibri" panose="020F0502020204030204" pitchFamily="34" charset="0"/>
                <a:cs typeface="Arial" panose="020B0604020202020204" pitchFamily="34" charset="0"/>
              </a:rPr>
              <a:t> </a:t>
            </a:r>
            <a:endParaRPr lang="en-US" sz="1100" dirty="0">
              <a:effectLst/>
              <a:ea typeface="Calibri" panose="020F0502020204030204" pitchFamily="34" charset="0"/>
              <a:cs typeface="Arial" panose="020B0604020202020204" pitchFamily="34" charset="0"/>
            </a:endParaRPr>
          </a:p>
          <a:p>
            <a:pPr algn="ctr" rtl="1">
              <a:lnSpc>
                <a:spcPct val="107000"/>
              </a:lnSpc>
              <a:spcAft>
                <a:spcPts val="800"/>
              </a:spcAft>
            </a:pPr>
            <a:r>
              <a:rPr lang="ar-DZ" sz="2400" b="1" dirty="0">
                <a:effectLst/>
                <a:ea typeface="Calibri" panose="020F0502020204030204" pitchFamily="34" charset="0"/>
                <a:cs typeface="Arial" panose="020B0604020202020204" pitchFamily="34" charset="0"/>
              </a:rPr>
              <a:t> </a:t>
            </a:r>
            <a:endParaRPr lang="en-US" sz="1100" dirty="0">
              <a:effectLst/>
              <a:ea typeface="Calibri" panose="020F0502020204030204" pitchFamily="34" charset="0"/>
              <a:cs typeface="Arial" panose="020B0604020202020204" pitchFamily="34" charset="0"/>
            </a:endParaRPr>
          </a:p>
          <a:p>
            <a:pPr algn="ctr" rtl="1">
              <a:lnSpc>
                <a:spcPct val="107000"/>
              </a:lnSpc>
              <a:spcAft>
                <a:spcPts val="800"/>
              </a:spcAft>
            </a:pPr>
            <a:r>
              <a:rPr lang="ar-DZ" sz="2000" b="1" dirty="0" smtClean="0">
                <a:ea typeface="Calibri" panose="020F0502020204030204" pitchFamily="34" charset="0"/>
              </a:rPr>
              <a:t>تطور المقتنيات عبر السنوات</a:t>
            </a:r>
          </a:p>
          <a:p>
            <a:pPr algn="ctr" rtl="1">
              <a:lnSpc>
                <a:spcPct val="107000"/>
              </a:lnSpc>
              <a:spcAft>
                <a:spcPts val="800"/>
              </a:spcAft>
            </a:pPr>
            <a:r>
              <a:rPr lang="ar-DZ" sz="2000" b="1" dirty="0" smtClean="0">
                <a:ea typeface="Calibri" panose="020F0502020204030204" pitchFamily="34" charset="0"/>
              </a:rPr>
              <a:t>2000-2020</a:t>
            </a:r>
          </a:p>
          <a:p>
            <a:pPr algn="ctr" rtl="1">
              <a:lnSpc>
                <a:spcPct val="107000"/>
              </a:lnSpc>
              <a:spcAft>
                <a:spcPts val="800"/>
              </a:spcAft>
            </a:pPr>
            <a:endParaRPr lang="ar-DZ" sz="2400" b="1" dirty="0">
              <a:ea typeface="Calibri" panose="020F0502020204030204" pitchFamily="34" charset="0"/>
            </a:endParaRPr>
          </a:p>
          <a:p>
            <a:pPr algn="ctr" rtl="1">
              <a:lnSpc>
                <a:spcPct val="107000"/>
              </a:lnSpc>
              <a:spcAft>
                <a:spcPts val="800"/>
              </a:spcAft>
            </a:pPr>
            <a:r>
              <a:rPr lang="ar-DZ" sz="2400" b="1" dirty="0">
                <a:effectLst/>
                <a:ea typeface="Calibri" panose="020F0502020204030204" pitchFamily="34" charset="0"/>
                <a:cs typeface="Arial" panose="020B0604020202020204" pitchFamily="34" charset="0"/>
              </a:rPr>
              <a:t> </a:t>
            </a:r>
            <a:endParaRPr lang="en-US" sz="1100" dirty="0">
              <a:effectLst/>
              <a:ea typeface="Calibri" panose="020F0502020204030204" pitchFamily="34" charset="0"/>
              <a:cs typeface="Arial" panose="020B0604020202020204" pitchFamily="34" charset="0"/>
            </a:endParaRPr>
          </a:p>
          <a:p>
            <a:pPr algn="ctr" rtl="1">
              <a:lnSpc>
                <a:spcPct val="107000"/>
              </a:lnSpc>
              <a:spcAft>
                <a:spcPts val="800"/>
              </a:spcAft>
            </a:pPr>
            <a:r>
              <a:rPr lang="ar-DZ" sz="2400" b="1" dirty="0">
                <a:effectLst/>
                <a:ea typeface="Calibri" panose="020F0502020204030204" pitchFamily="34" charset="0"/>
                <a:cs typeface="Arial" panose="020B0604020202020204" pitchFamily="34" charset="0"/>
              </a:rPr>
              <a:t> </a:t>
            </a:r>
            <a:endParaRPr lang="en-US" sz="1100" dirty="0">
              <a:effectLst/>
              <a:ea typeface="Calibri" panose="020F0502020204030204" pitchFamily="34" charset="0"/>
              <a:cs typeface="Arial" panose="020B0604020202020204" pitchFamily="34" charset="0"/>
            </a:endParaRPr>
          </a:p>
          <a:p>
            <a:pPr algn="ctr" rtl="1">
              <a:lnSpc>
                <a:spcPct val="107000"/>
              </a:lnSpc>
              <a:spcAft>
                <a:spcPts val="800"/>
              </a:spcAft>
            </a:pPr>
            <a:r>
              <a:rPr lang="ar-DZ" sz="2400" b="1" dirty="0">
                <a:effectLst/>
                <a:ea typeface="Calibri" panose="020F0502020204030204" pitchFamily="34" charset="0"/>
                <a:cs typeface="Arial" panose="020B0604020202020204" pitchFamily="34" charset="0"/>
              </a:rPr>
              <a:t> </a:t>
            </a:r>
            <a:endParaRPr lang="en-US" sz="11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38649886"/>
      </p:ext>
    </p:extLst>
  </p:cSld>
  <p:clrMapOvr>
    <a:masterClrMapping/>
  </p:clrMapOvr>
  <mc:AlternateContent xmlns:mc="http://schemas.openxmlformats.org/markup-compatibility/2006" xmlns:p14="http://schemas.microsoft.com/office/powerpoint/2010/main">
    <mc:Choice Requires="p14">
      <p:transition spd="slow" p14:dur="1200" advClick="0" advTm="1000">
        <p:dissolve/>
        <p:sndAc>
          <p:stSnd>
            <p:snd r:embed="rId2" name="chimes.wav"/>
          </p:stSnd>
        </p:sndAc>
      </p:transition>
    </mc:Choice>
    <mc:Fallback xmlns="">
      <p:transition spd="slow" advClick="0" advTm="1000">
        <p:dissolve/>
        <p:sndAc>
          <p:stSnd>
            <p:snd r:embed="rId3" name="chimes.wav"/>
          </p:st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655090176"/>
              </p:ext>
            </p:extLst>
          </p:nvPr>
        </p:nvGraphicFramePr>
        <p:xfrm>
          <a:off x="1524000" y="1291198"/>
          <a:ext cx="6096000" cy="4730089"/>
        </p:xfrm>
        <a:graphic>
          <a:graphicData uri="http://schemas.openxmlformats.org/drawingml/2006/table">
            <a:tbl>
              <a:tblPr rtl="1" firstRow="1" bandRow="1">
                <a:tableStyleId>{5C22544A-7EE6-4342-B048-85BDC9FD1C3A}</a:tableStyleId>
              </a:tblPr>
              <a:tblGrid>
                <a:gridCol w="3048000"/>
                <a:gridCol w="3048000"/>
              </a:tblGrid>
              <a:tr h="675727">
                <a:tc>
                  <a:txBody>
                    <a:bodyPr/>
                    <a:lstStyle/>
                    <a:p>
                      <a:pPr algn="ctr" rtl="0">
                        <a:lnSpc>
                          <a:spcPct val="107000"/>
                        </a:lnSpc>
                        <a:spcAft>
                          <a:spcPts val="0"/>
                        </a:spcAft>
                      </a:pP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2006</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919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r h="675727">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2007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1405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r h="675727">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2008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2023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r h="675727">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2009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1624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r h="675727">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210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1419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r h="675727">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2011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rtl="0">
                        <a:lnSpc>
                          <a:spcPct val="107000"/>
                        </a:lnSpc>
                        <a:spcAft>
                          <a:spcPts val="0"/>
                        </a:spcAft>
                      </a:pP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1713</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r h="675727">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2012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rtl="0">
                        <a:lnSpc>
                          <a:spcPct val="107000"/>
                        </a:lnSpc>
                        <a:spcAft>
                          <a:spcPts val="0"/>
                        </a:spcAft>
                      </a:pP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1277</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bl>
          </a:graphicData>
        </a:graphic>
      </p:graphicFrame>
    </p:spTree>
    <p:extLst>
      <p:ext uri="{BB962C8B-B14F-4D97-AF65-F5344CB8AC3E}">
        <p14:creationId xmlns:p14="http://schemas.microsoft.com/office/powerpoint/2010/main" val="1873944033"/>
      </p:ext>
    </p:extLst>
  </p:cSld>
  <p:clrMapOvr>
    <a:masterClrMapping/>
  </p:clrMapOvr>
  <mc:AlternateContent xmlns:mc="http://schemas.openxmlformats.org/markup-compatibility/2006" xmlns:p14="http://schemas.microsoft.com/office/powerpoint/2010/main">
    <mc:Choice Requires="p14">
      <p:transition spd="slow" p14:dur="1200" advClick="0" advTm="1000">
        <p:dissolve/>
        <p:sndAc>
          <p:stSnd>
            <p:snd r:embed="rId2" name="chimes.wav"/>
          </p:stSnd>
        </p:sndAc>
      </p:transition>
    </mc:Choice>
    <mc:Fallback xmlns="">
      <p:transition spd="slow" advClick="0" advTm="1000">
        <p:dissolve/>
        <p:sndAc>
          <p:stSnd>
            <p:snd r:embed="rId3" name="chimes.wav"/>
          </p:stSnd>
        </p:sndAc>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615999603"/>
              </p:ext>
            </p:extLst>
          </p:nvPr>
        </p:nvGraphicFramePr>
        <p:xfrm>
          <a:off x="971600" y="1397000"/>
          <a:ext cx="7488832" cy="4624291"/>
        </p:xfrm>
        <a:graphic>
          <a:graphicData uri="http://schemas.openxmlformats.org/drawingml/2006/table">
            <a:tbl>
              <a:tblPr rtl="1" firstRow="1" bandRow="1">
                <a:tableStyleId>{5C22544A-7EE6-4342-B048-85BDC9FD1C3A}</a:tableStyleId>
              </a:tblPr>
              <a:tblGrid>
                <a:gridCol w="3744416"/>
                <a:gridCol w="3744416"/>
              </a:tblGrid>
              <a:tr h="660613">
                <a:tc>
                  <a:txBody>
                    <a:bodyPr/>
                    <a:lstStyle/>
                    <a:p>
                      <a:pPr algn="ctr" rtl="0">
                        <a:lnSpc>
                          <a:spcPct val="107000"/>
                        </a:lnSpc>
                        <a:spcAft>
                          <a:spcPts val="0"/>
                        </a:spcAft>
                      </a:pP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2013</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1498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r h="660613">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2014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1077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r h="660613">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2015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944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r h="660613">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2016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rtl="0">
                        <a:lnSpc>
                          <a:spcPct val="107000"/>
                        </a:lnSpc>
                        <a:spcAft>
                          <a:spcPts val="0"/>
                        </a:spcAft>
                      </a:pP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125</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r h="660613">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2017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368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r h="660613">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2018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rtl="0">
                        <a:lnSpc>
                          <a:spcPct val="107000"/>
                        </a:lnSpc>
                        <a:spcAft>
                          <a:spcPts val="0"/>
                        </a:spcAf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370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r h="660613">
                <a:tc>
                  <a:txBody>
                    <a:bodyPr/>
                    <a:lstStyle/>
                    <a:p>
                      <a:pPr algn="ctr" rtl="0">
                        <a:lnSpc>
                          <a:spcPct val="107000"/>
                        </a:lnSpc>
                        <a:spcAft>
                          <a:spcPts val="0"/>
                        </a:spcAft>
                      </a:pP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2019</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rtl="0">
                        <a:lnSpc>
                          <a:spcPct val="107000"/>
                        </a:lnSpc>
                        <a:spcAft>
                          <a:spcPts val="0"/>
                        </a:spcAft>
                      </a:pP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284</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bl>
          </a:graphicData>
        </a:graphic>
      </p:graphicFrame>
    </p:spTree>
    <p:extLst>
      <p:ext uri="{BB962C8B-B14F-4D97-AF65-F5344CB8AC3E}">
        <p14:creationId xmlns:p14="http://schemas.microsoft.com/office/powerpoint/2010/main" val="3424292664"/>
      </p:ext>
    </p:extLst>
  </p:cSld>
  <p:clrMapOvr>
    <a:masterClrMapping/>
  </p:clrMapOvr>
  <mc:AlternateContent xmlns:mc="http://schemas.openxmlformats.org/markup-compatibility/2006" xmlns:p14="http://schemas.microsoft.com/office/powerpoint/2010/main">
    <mc:Choice Requires="p14">
      <p:transition spd="slow" p14:dur="1200" advClick="0" advTm="1000">
        <p:dissolve/>
        <p:sndAc>
          <p:stSnd>
            <p:snd r:embed="rId2" name="chimes.wav"/>
          </p:stSnd>
        </p:sndAc>
      </p:transition>
    </mc:Choice>
    <mc:Fallback xmlns="">
      <p:transition spd="slow" advClick="0" advTm="1000">
        <p:dissolve/>
        <p:sndAc>
          <p:stSnd>
            <p:snd r:embed="rId3" name="chimes.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67744" y="260648"/>
            <a:ext cx="4572000" cy="1822037"/>
          </a:xfrm>
          <a:prstGeom prst="rect">
            <a:avLst/>
          </a:prstGeom>
        </p:spPr>
        <p:txBody>
          <a:bodyPr>
            <a:spAutoFit/>
          </a:bodyPr>
          <a:lstStyle/>
          <a:p>
            <a:pPr algn="r" rtl="1">
              <a:lnSpc>
                <a:spcPct val="115000"/>
              </a:lnSpc>
              <a:spcAft>
                <a:spcPts val="1000"/>
              </a:spcAft>
            </a:pPr>
            <a:r>
              <a:rPr lang="ar-DZ" sz="1400" dirty="0">
                <a:latin typeface="Constantia" panose="02030602050306030303" pitchFamily="18" charset="0"/>
                <a:ea typeface="Constantia" panose="02030602050306030303" pitchFamily="18" charset="0"/>
                <a:cs typeface="Majalla UI"/>
              </a:rPr>
              <a:t> </a:t>
            </a:r>
            <a:endParaRPr lang="en-US" sz="900" dirty="0">
              <a:latin typeface="Constantia" panose="02030602050306030303" pitchFamily="18" charset="0"/>
              <a:ea typeface="Constantia" panose="02030602050306030303" pitchFamily="18" charset="0"/>
              <a:cs typeface="Majalla UI"/>
            </a:endParaRPr>
          </a:p>
          <a:p>
            <a:pPr algn="ctr">
              <a:lnSpc>
                <a:spcPct val="115000"/>
              </a:lnSpc>
              <a:spcAft>
                <a:spcPts val="1000"/>
              </a:spcAft>
            </a:pPr>
            <a:r>
              <a:rPr lang="ar-DZ" sz="2400" b="1" u="sng" dirty="0">
                <a:solidFill>
                  <a:srgbClr val="FF0000"/>
                </a:solidFill>
                <a:latin typeface="Constantia" panose="02030602050306030303" pitchFamily="18" charset="0"/>
                <a:ea typeface="Constantia" panose="02030602050306030303" pitchFamily="18" charset="0"/>
                <a:cs typeface="Times New Roman" panose="02020603050405020304" pitchFamily="18" charset="0"/>
              </a:rPr>
              <a:t>عدد الموظفين</a:t>
            </a:r>
            <a:endParaRPr lang="en-US" sz="2400" dirty="0">
              <a:latin typeface="Constantia" panose="02030602050306030303" pitchFamily="18" charset="0"/>
              <a:ea typeface="Constantia" panose="02030602050306030303" pitchFamily="18" charset="0"/>
              <a:cs typeface="Majalla UI"/>
            </a:endParaRPr>
          </a:p>
          <a:p>
            <a:pPr algn="ctr">
              <a:lnSpc>
                <a:spcPct val="115000"/>
              </a:lnSpc>
              <a:spcAft>
                <a:spcPts val="1000"/>
              </a:spcAft>
            </a:pPr>
            <a:r>
              <a:rPr lang="ar-DZ" b="1" dirty="0">
                <a:solidFill>
                  <a:srgbClr val="FF0000"/>
                </a:solidFill>
                <a:latin typeface="Constantia" panose="02030602050306030303" pitchFamily="18" charset="0"/>
                <a:ea typeface="Constantia" panose="02030602050306030303" pitchFamily="18" charset="0"/>
                <a:cs typeface="Majalla UI"/>
              </a:rPr>
              <a:t> </a:t>
            </a:r>
            <a:endParaRPr lang="en-US" sz="900" dirty="0">
              <a:latin typeface="Constantia" panose="02030602050306030303" pitchFamily="18" charset="0"/>
              <a:ea typeface="Constantia" panose="02030602050306030303" pitchFamily="18" charset="0"/>
              <a:cs typeface="Majalla UI"/>
            </a:endParaRPr>
          </a:p>
          <a:p>
            <a:pPr algn="ctr">
              <a:lnSpc>
                <a:spcPct val="115000"/>
              </a:lnSpc>
              <a:spcAft>
                <a:spcPts val="1000"/>
              </a:spcAft>
            </a:pPr>
            <a:r>
              <a:rPr lang="ar-DZ" sz="2000" b="1" u="sng" dirty="0">
                <a:solidFill>
                  <a:srgbClr val="FF0000"/>
                </a:solidFill>
                <a:latin typeface="Constantia" panose="02030602050306030303" pitchFamily="18" charset="0"/>
                <a:ea typeface="Constantia" panose="02030602050306030303" pitchFamily="18" charset="0"/>
                <a:cs typeface="Times New Roman" panose="02020603050405020304" pitchFamily="18" charset="0"/>
              </a:rPr>
              <a:t>مناصب المسؤولية</a:t>
            </a:r>
            <a:r>
              <a:rPr lang="ar-DZ" sz="2000" b="1" u="sng" dirty="0">
                <a:solidFill>
                  <a:srgbClr val="FF0000"/>
                </a:solidFill>
                <a:latin typeface="Constantia" panose="02030602050306030303" pitchFamily="18" charset="0"/>
                <a:ea typeface="Constantia" panose="02030602050306030303" pitchFamily="18" charset="0"/>
                <a:cs typeface="Majalla UI"/>
              </a:rPr>
              <a:t>:</a:t>
            </a:r>
            <a:endParaRPr lang="en-US" sz="2000" dirty="0">
              <a:effectLst/>
              <a:latin typeface="Constantia" panose="02030602050306030303" pitchFamily="18" charset="0"/>
              <a:ea typeface="Constantia" panose="02030602050306030303" pitchFamily="18" charset="0"/>
              <a:cs typeface="Majalla UI"/>
            </a:endParaRPr>
          </a:p>
        </p:txBody>
      </p:sp>
      <p:graphicFrame>
        <p:nvGraphicFramePr>
          <p:cNvPr id="5" name="Tableau 4"/>
          <p:cNvGraphicFramePr>
            <a:graphicFrameLocks noGrp="1"/>
          </p:cNvGraphicFramePr>
          <p:nvPr>
            <p:extLst>
              <p:ext uri="{D42A27DB-BD31-4B8C-83A1-F6EECF244321}">
                <p14:modId xmlns:p14="http://schemas.microsoft.com/office/powerpoint/2010/main" val="1855369230"/>
              </p:ext>
            </p:extLst>
          </p:nvPr>
        </p:nvGraphicFramePr>
        <p:xfrm>
          <a:off x="899592" y="2420888"/>
          <a:ext cx="7416824" cy="2808312"/>
        </p:xfrm>
        <a:graphic>
          <a:graphicData uri="http://schemas.openxmlformats.org/drawingml/2006/table">
            <a:tbl>
              <a:tblPr firstRow="1" firstCol="1" bandRow="1">
                <a:tableStyleId>{5C22544A-7EE6-4342-B048-85BDC9FD1C3A}</a:tableStyleId>
              </a:tblPr>
              <a:tblGrid>
                <a:gridCol w="3708412"/>
                <a:gridCol w="3708412"/>
              </a:tblGrid>
              <a:tr h="1404156">
                <a:tc>
                  <a:txBody>
                    <a:bodyPr/>
                    <a:lstStyle/>
                    <a:p>
                      <a:pPr algn="ctr" rtl="1">
                        <a:lnSpc>
                          <a:spcPct val="115000"/>
                        </a:lnSpc>
                        <a:spcAft>
                          <a:spcPts val="0"/>
                        </a:spcAft>
                      </a:pPr>
                      <a:r>
                        <a:rPr lang="ar-DZ" sz="2600">
                          <a:effectLst/>
                        </a:rPr>
                        <a:t>01</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nSpc>
                          <a:spcPct val="115000"/>
                        </a:lnSpc>
                        <a:spcAft>
                          <a:spcPts val="0"/>
                        </a:spcAft>
                        <a:tabLst>
                          <a:tab pos="1477010" algn="ctr"/>
                          <a:tab pos="2954020" algn="r"/>
                        </a:tabLst>
                      </a:pPr>
                      <a:r>
                        <a:rPr lang="ar-DZ" sz="2600" dirty="0">
                          <a:effectLst/>
                        </a:rPr>
                        <a:t>	</a:t>
                      </a:r>
                      <a:r>
                        <a:rPr lang="ar-DZ" sz="2800" dirty="0">
                          <a:effectLst/>
                        </a:rPr>
                        <a:t>مــدير المكتبـة</a:t>
                      </a:r>
                      <a:r>
                        <a:rPr lang="ar-DZ" sz="2600" dirty="0">
                          <a:effectLst/>
                        </a:rPr>
                        <a:t>	</a:t>
                      </a:r>
                      <a:endParaRPr lang="en-US" sz="1100" dirty="0">
                        <a:effectLst/>
                        <a:latin typeface="Constantia" panose="02030602050306030303" pitchFamily="18" charset="0"/>
                        <a:ea typeface="Constantia" panose="02030602050306030303" pitchFamily="18" charset="0"/>
                        <a:cs typeface="Majalla UI"/>
                      </a:endParaRPr>
                    </a:p>
                  </a:txBody>
                  <a:tcPr marL="68580" marR="68580" marT="0" marB="0"/>
                </a:tc>
              </a:tr>
              <a:tr h="1404156">
                <a:tc>
                  <a:txBody>
                    <a:bodyPr/>
                    <a:lstStyle/>
                    <a:p>
                      <a:pPr algn="ctr" rtl="1">
                        <a:lnSpc>
                          <a:spcPct val="115000"/>
                        </a:lnSpc>
                        <a:spcAft>
                          <a:spcPts val="0"/>
                        </a:spcAft>
                      </a:pPr>
                      <a:r>
                        <a:rPr lang="ar-DZ" sz="2600">
                          <a:effectLst/>
                        </a:rPr>
                        <a:t>04</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a:lnSpc>
                          <a:spcPct val="115000"/>
                        </a:lnSpc>
                        <a:spcAft>
                          <a:spcPts val="0"/>
                        </a:spcAft>
                        <a:tabLst>
                          <a:tab pos="1818640" algn="l"/>
                        </a:tabLst>
                      </a:pPr>
                      <a:r>
                        <a:rPr lang="ar-DZ" sz="2800" dirty="0">
                          <a:effectLst/>
                        </a:rPr>
                        <a:t>رؤساء المصالح</a:t>
                      </a:r>
                      <a:endParaRPr lang="en-US" sz="1100" dirty="0">
                        <a:effectLst/>
                        <a:latin typeface="Constantia" panose="02030602050306030303" pitchFamily="18" charset="0"/>
                        <a:ea typeface="Constantia" panose="02030602050306030303" pitchFamily="18" charset="0"/>
                        <a:cs typeface="Majalla UI"/>
                      </a:endParaRPr>
                    </a:p>
                  </a:txBody>
                  <a:tcPr marL="68580" marR="68580" marT="0" marB="0"/>
                </a:tc>
              </a:tr>
            </a:tbl>
          </a:graphicData>
        </a:graphic>
      </p:graphicFrame>
    </p:spTree>
    <p:extLst>
      <p:ext uri="{BB962C8B-B14F-4D97-AF65-F5344CB8AC3E}">
        <p14:creationId xmlns:p14="http://schemas.microsoft.com/office/powerpoint/2010/main" val="3858458712"/>
      </p:ext>
    </p:extLst>
  </p:cSld>
  <p:clrMapOvr>
    <a:masterClrMapping/>
  </p:clrMapOvr>
  <mc:AlternateContent xmlns:mc="http://schemas.openxmlformats.org/markup-compatibility/2006" xmlns:p14="http://schemas.microsoft.com/office/powerpoint/2010/main">
    <mc:Choice Requires="p14">
      <p:transition spd="slow" p14:dur="1200" advClick="0" advTm="1000">
        <p:dissolve/>
        <p:sndAc>
          <p:stSnd>
            <p:snd r:embed="rId2" name="chimes.wav"/>
          </p:stSnd>
        </p:sndAc>
      </p:transition>
    </mc:Choice>
    <mc:Fallback xmlns="">
      <p:transition spd="slow" advClick="0" advTm="1000">
        <p:dissolve/>
        <p:sndAc>
          <p:stSnd>
            <p:snd r:embed="rId3" name="chimes.wav"/>
          </p:st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346156949"/>
              </p:ext>
            </p:extLst>
          </p:nvPr>
        </p:nvGraphicFramePr>
        <p:xfrm>
          <a:off x="899592" y="1812642"/>
          <a:ext cx="7344816" cy="4352661"/>
        </p:xfrm>
        <a:graphic>
          <a:graphicData uri="http://schemas.openxmlformats.org/drawingml/2006/table">
            <a:tbl>
              <a:tblPr firstRow="1" firstCol="1" bandRow="1">
                <a:tableStyleId>{5C22544A-7EE6-4342-B048-85BDC9FD1C3A}</a:tableStyleId>
              </a:tblPr>
              <a:tblGrid>
                <a:gridCol w="3497218"/>
                <a:gridCol w="3847598"/>
              </a:tblGrid>
              <a:tr h="483629">
                <a:tc>
                  <a:txBody>
                    <a:bodyPr/>
                    <a:lstStyle/>
                    <a:p>
                      <a:pPr algn="ctr">
                        <a:lnSpc>
                          <a:spcPct val="115000"/>
                        </a:lnSpc>
                        <a:spcAft>
                          <a:spcPts val="0"/>
                        </a:spcAft>
                        <a:tabLst>
                          <a:tab pos="2140585" algn="l"/>
                        </a:tabLst>
                      </a:pPr>
                      <a:r>
                        <a:rPr lang="ar-DZ" sz="2600" dirty="0">
                          <a:effectLst/>
                        </a:rPr>
                        <a:t>العدد</a:t>
                      </a:r>
                      <a:endParaRPr lang="en-US" sz="1100" dirty="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a:lnSpc>
                          <a:spcPct val="115000"/>
                        </a:lnSpc>
                        <a:spcAft>
                          <a:spcPts val="0"/>
                        </a:spcAft>
                      </a:pPr>
                      <a:r>
                        <a:rPr lang="ar-DZ" sz="2600">
                          <a:effectLst/>
                        </a:rPr>
                        <a:t>الوظيفة</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r>
              <a:tr h="483629">
                <a:tc>
                  <a:txBody>
                    <a:bodyPr/>
                    <a:lstStyle/>
                    <a:p>
                      <a:pPr algn="ctr" rtl="1">
                        <a:lnSpc>
                          <a:spcPct val="115000"/>
                        </a:lnSpc>
                        <a:spcAft>
                          <a:spcPts val="0"/>
                        </a:spcAft>
                      </a:pPr>
                      <a:r>
                        <a:rPr lang="ar-DZ" sz="2600">
                          <a:effectLst/>
                        </a:rPr>
                        <a:t>13</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a:lnSpc>
                          <a:spcPct val="115000"/>
                        </a:lnSpc>
                        <a:spcAft>
                          <a:spcPts val="0"/>
                        </a:spcAft>
                        <a:tabLst>
                          <a:tab pos="2411730" algn="l"/>
                        </a:tabLst>
                      </a:pPr>
                      <a:r>
                        <a:rPr lang="ar-DZ" sz="1800">
                          <a:effectLst/>
                        </a:rPr>
                        <a:t>ملحق بالمكتبات الجامعية</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r>
              <a:tr h="483629">
                <a:tc>
                  <a:txBody>
                    <a:bodyPr/>
                    <a:lstStyle/>
                    <a:p>
                      <a:pPr algn="ctr" rtl="1">
                        <a:lnSpc>
                          <a:spcPct val="115000"/>
                        </a:lnSpc>
                        <a:spcAft>
                          <a:spcPts val="0"/>
                        </a:spcAft>
                      </a:pPr>
                      <a:r>
                        <a:rPr lang="ar-DZ" sz="2600">
                          <a:effectLst/>
                        </a:rPr>
                        <a:t>03</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a:lnSpc>
                          <a:spcPct val="115000"/>
                        </a:lnSpc>
                        <a:spcAft>
                          <a:spcPts val="0"/>
                        </a:spcAft>
                        <a:tabLst>
                          <a:tab pos="2039620" algn="l"/>
                        </a:tabLst>
                      </a:pPr>
                      <a:r>
                        <a:rPr lang="ar-DZ" sz="1800">
                          <a:effectLst/>
                        </a:rPr>
                        <a:t>مساعد بالمكتبات الجامعية</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r>
              <a:tr h="483629">
                <a:tc>
                  <a:txBody>
                    <a:bodyPr/>
                    <a:lstStyle/>
                    <a:p>
                      <a:pPr algn="ctr">
                        <a:lnSpc>
                          <a:spcPct val="115000"/>
                        </a:lnSpc>
                        <a:spcAft>
                          <a:spcPts val="0"/>
                        </a:spcAft>
                        <a:tabLst>
                          <a:tab pos="1477010" algn="ctr"/>
                          <a:tab pos="2954020" algn="r"/>
                        </a:tabLst>
                      </a:pPr>
                      <a:r>
                        <a:rPr lang="fr-FR" sz="2600">
                          <a:effectLst/>
                        </a:rPr>
                        <a:t>17</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a:lnSpc>
                          <a:spcPct val="115000"/>
                        </a:lnSpc>
                        <a:spcAft>
                          <a:spcPts val="0"/>
                        </a:spcAft>
                      </a:pPr>
                      <a:r>
                        <a:rPr lang="ar-DZ" sz="1800">
                          <a:effectLst/>
                        </a:rPr>
                        <a:t>عون تقني بالمكتبات</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r>
              <a:tr h="483629">
                <a:tc>
                  <a:txBody>
                    <a:bodyPr/>
                    <a:lstStyle/>
                    <a:p>
                      <a:pPr algn="ctr" rtl="1">
                        <a:lnSpc>
                          <a:spcPct val="115000"/>
                        </a:lnSpc>
                        <a:spcAft>
                          <a:spcPts val="0"/>
                        </a:spcAft>
                      </a:pPr>
                      <a:r>
                        <a:rPr lang="ar-DZ" sz="2600">
                          <a:effectLst/>
                        </a:rPr>
                        <a:t>01</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a:lnSpc>
                          <a:spcPct val="115000"/>
                        </a:lnSpc>
                        <a:spcAft>
                          <a:spcPts val="0"/>
                        </a:spcAft>
                        <a:tabLst>
                          <a:tab pos="984885" algn="l"/>
                        </a:tabLst>
                      </a:pPr>
                      <a:r>
                        <a:rPr lang="ar-DZ" sz="1800">
                          <a:effectLst/>
                        </a:rPr>
                        <a:t>مهندس في الإعلام الآلي</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r>
              <a:tr h="483629">
                <a:tc>
                  <a:txBody>
                    <a:bodyPr/>
                    <a:lstStyle/>
                    <a:p>
                      <a:pPr algn="ctr" rtl="1">
                        <a:lnSpc>
                          <a:spcPct val="115000"/>
                        </a:lnSpc>
                        <a:spcAft>
                          <a:spcPts val="0"/>
                        </a:spcAft>
                        <a:tabLst>
                          <a:tab pos="1477010" algn="ctr"/>
                          <a:tab pos="2954020" algn="r"/>
                        </a:tabLst>
                      </a:pPr>
                      <a:r>
                        <a:rPr lang="ar-DZ" sz="2600">
                          <a:effectLst/>
                        </a:rPr>
                        <a:t>01</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a:lnSpc>
                          <a:spcPct val="115000"/>
                        </a:lnSpc>
                        <a:spcAft>
                          <a:spcPts val="0"/>
                        </a:spcAft>
                      </a:pPr>
                      <a:r>
                        <a:rPr lang="ar-DZ" sz="1800">
                          <a:effectLst/>
                        </a:rPr>
                        <a:t>مساعد مهندس في الاعلام الآلي</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r>
              <a:tr h="483629">
                <a:tc>
                  <a:txBody>
                    <a:bodyPr/>
                    <a:lstStyle/>
                    <a:p>
                      <a:pPr algn="ctr" rtl="1">
                        <a:lnSpc>
                          <a:spcPct val="115000"/>
                        </a:lnSpc>
                        <a:spcAft>
                          <a:spcPts val="0"/>
                        </a:spcAft>
                      </a:pPr>
                      <a:r>
                        <a:rPr lang="ar-DZ" sz="2600">
                          <a:effectLst/>
                        </a:rPr>
                        <a:t>01</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a:lnSpc>
                          <a:spcPct val="115000"/>
                        </a:lnSpc>
                        <a:spcAft>
                          <a:spcPts val="0"/>
                        </a:spcAft>
                        <a:tabLst>
                          <a:tab pos="1135380" algn="l"/>
                        </a:tabLst>
                      </a:pPr>
                      <a:r>
                        <a:rPr lang="ar-DZ" sz="1800">
                          <a:effectLst/>
                        </a:rPr>
                        <a:t>ملحق إدارة رئيسي</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r>
              <a:tr h="483629">
                <a:tc>
                  <a:txBody>
                    <a:bodyPr/>
                    <a:lstStyle/>
                    <a:p>
                      <a:pPr algn="ctr" rtl="1">
                        <a:lnSpc>
                          <a:spcPct val="115000"/>
                        </a:lnSpc>
                        <a:spcAft>
                          <a:spcPts val="0"/>
                        </a:spcAft>
                        <a:tabLst>
                          <a:tab pos="1849120" algn="l"/>
                        </a:tabLst>
                      </a:pPr>
                      <a:r>
                        <a:rPr lang="ar-DZ" sz="2600">
                          <a:effectLst/>
                        </a:rPr>
                        <a:t>02</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a:lnSpc>
                          <a:spcPct val="115000"/>
                        </a:lnSpc>
                        <a:spcAft>
                          <a:spcPts val="0"/>
                        </a:spcAft>
                        <a:tabLst>
                          <a:tab pos="1075055" algn="l"/>
                        </a:tabLst>
                      </a:pPr>
                      <a:r>
                        <a:rPr lang="ar-DZ" sz="1800">
                          <a:effectLst/>
                        </a:rPr>
                        <a:t>ملحق إدارة</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r>
              <a:tr h="483629">
                <a:tc>
                  <a:txBody>
                    <a:bodyPr/>
                    <a:lstStyle/>
                    <a:p>
                      <a:pPr algn="ctr" rtl="1">
                        <a:lnSpc>
                          <a:spcPct val="115000"/>
                        </a:lnSpc>
                        <a:spcAft>
                          <a:spcPts val="0"/>
                        </a:spcAft>
                      </a:pPr>
                      <a:r>
                        <a:rPr lang="ar-DZ" sz="2600">
                          <a:effectLst/>
                        </a:rPr>
                        <a:t>03</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a:lnSpc>
                          <a:spcPct val="115000"/>
                        </a:lnSpc>
                        <a:spcAft>
                          <a:spcPts val="0"/>
                        </a:spcAft>
                      </a:pPr>
                      <a:r>
                        <a:rPr lang="ar-DZ" sz="1800" dirty="0">
                          <a:effectLst/>
                        </a:rPr>
                        <a:t>عون مكتب</a:t>
                      </a:r>
                      <a:endParaRPr lang="en-US" sz="1100" dirty="0">
                        <a:effectLst/>
                        <a:latin typeface="Constantia" panose="02030602050306030303" pitchFamily="18" charset="0"/>
                        <a:ea typeface="Constantia" panose="02030602050306030303" pitchFamily="18" charset="0"/>
                        <a:cs typeface="Majalla UI"/>
                      </a:endParaRPr>
                    </a:p>
                  </a:txBody>
                  <a:tcPr marL="68580" marR="68580" marT="0" marB="0"/>
                </a:tc>
              </a:tr>
            </a:tbl>
          </a:graphicData>
        </a:graphic>
      </p:graphicFrame>
      <p:sp>
        <p:nvSpPr>
          <p:cNvPr id="5" name="Rectangle 4"/>
          <p:cNvSpPr/>
          <p:nvPr/>
        </p:nvSpPr>
        <p:spPr>
          <a:xfrm>
            <a:off x="3347864" y="692696"/>
            <a:ext cx="2071400" cy="410882"/>
          </a:xfrm>
          <a:prstGeom prst="rect">
            <a:avLst/>
          </a:prstGeom>
        </p:spPr>
        <p:txBody>
          <a:bodyPr wrap="none">
            <a:spAutoFit/>
          </a:bodyPr>
          <a:lstStyle/>
          <a:p>
            <a:pPr algn="ctr">
              <a:lnSpc>
                <a:spcPct val="115000"/>
              </a:lnSpc>
              <a:spcAft>
                <a:spcPts val="1000"/>
              </a:spcAft>
            </a:pPr>
            <a:r>
              <a:rPr lang="ar-DZ" b="1" u="sng" dirty="0">
                <a:solidFill>
                  <a:srgbClr val="FF0000"/>
                </a:solidFill>
                <a:latin typeface="Constantia" panose="02030602050306030303" pitchFamily="18" charset="0"/>
                <a:ea typeface="Constantia" panose="02030602050306030303" pitchFamily="18" charset="0"/>
                <a:cs typeface="Times New Roman" panose="02020603050405020304" pitchFamily="18" charset="0"/>
              </a:rPr>
              <a:t>الموظفون حسب الأسلاك</a:t>
            </a:r>
            <a:r>
              <a:rPr lang="ar-DZ" b="1" u="sng" dirty="0">
                <a:solidFill>
                  <a:srgbClr val="FF0000"/>
                </a:solidFill>
                <a:latin typeface="Constantia" panose="02030602050306030303" pitchFamily="18" charset="0"/>
                <a:ea typeface="Constantia" panose="02030602050306030303" pitchFamily="18" charset="0"/>
                <a:cs typeface="Majalla UI"/>
              </a:rPr>
              <a:t>:</a:t>
            </a:r>
            <a:endParaRPr lang="en-US" sz="900" dirty="0">
              <a:effectLst/>
              <a:latin typeface="Constantia" panose="02030602050306030303" pitchFamily="18" charset="0"/>
              <a:ea typeface="Constantia" panose="02030602050306030303" pitchFamily="18" charset="0"/>
              <a:cs typeface="Majalla UI"/>
            </a:endParaRPr>
          </a:p>
        </p:txBody>
      </p:sp>
    </p:spTree>
    <p:extLst>
      <p:ext uri="{BB962C8B-B14F-4D97-AF65-F5344CB8AC3E}">
        <p14:creationId xmlns:p14="http://schemas.microsoft.com/office/powerpoint/2010/main" val="77923056"/>
      </p:ext>
    </p:extLst>
  </p:cSld>
  <p:clrMapOvr>
    <a:masterClrMapping/>
  </p:clrMapOvr>
  <mc:AlternateContent xmlns:mc="http://schemas.openxmlformats.org/markup-compatibility/2006" xmlns:p14="http://schemas.microsoft.com/office/powerpoint/2010/main">
    <mc:Choice Requires="p14">
      <p:transition spd="slow" p14:dur="1200" advClick="0" advTm="1000">
        <p:dissolve/>
        <p:sndAc>
          <p:stSnd>
            <p:snd r:embed="rId2" name="chimes.wav"/>
          </p:stSnd>
        </p:sndAc>
      </p:transition>
    </mc:Choice>
    <mc:Fallback xmlns="">
      <p:transition spd="slow" advClick="0" advTm="1000">
        <p:dissolve/>
        <p:sndAc>
          <p:stSnd>
            <p:snd r:embed="rId3" name="chimes.wav"/>
          </p:st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055306195"/>
              </p:ext>
            </p:extLst>
          </p:nvPr>
        </p:nvGraphicFramePr>
        <p:xfrm>
          <a:off x="467544" y="692696"/>
          <a:ext cx="7992888" cy="4536504"/>
        </p:xfrm>
        <a:graphic>
          <a:graphicData uri="http://schemas.openxmlformats.org/drawingml/2006/table">
            <a:tbl>
              <a:tblPr firstRow="1" firstCol="1" bandRow="1">
                <a:tableStyleId>{5C22544A-7EE6-4342-B048-85BDC9FD1C3A}</a:tableStyleId>
              </a:tblPr>
              <a:tblGrid>
                <a:gridCol w="3805796"/>
                <a:gridCol w="4187092"/>
              </a:tblGrid>
              <a:tr h="1134126">
                <a:tc>
                  <a:txBody>
                    <a:bodyPr/>
                    <a:lstStyle/>
                    <a:p>
                      <a:pPr algn="ctr" rtl="1">
                        <a:lnSpc>
                          <a:spcPct val="115000"/>
                        </a:lnSpc>
                        <a:spcAft>
                          <a:spcPts val="0"/>
                        </a:spcAft>
                      </a:pPr>
                      <a:r>
                        <a:rPr lang="ar-DZ" sz="2600" dirty="0">
                          <a:effectLst/>
                        </a:rPr>
                        <a:t>04</a:t>
                      </a:r>
                      <a:endParaRPr lang="en-US" sz="1100" dirty="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a:lnSpc>
                          <a:spcPct val="115000"/>
                        </a:lnSpc>
                        <a:spcAft>
                          <a:spcPts val="0"/>
                        </a:spcAft>
                      </a:pPr>
                      <a:r>
                        <a:rPr lang="ar-DZ" sz="1800">
                          <a:effectLst/>
                        </a:rPr>
                        <a:t>عامل مهني</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r>
              <a:tr h="1134126">
                <a:tc>
                  <a:txBody>
                    <a:bodyPr/>
                    <a:lstStyle/>
                    <a:p>
                      <a:pPr algn="ctr" rtl="1">
                        <a:lnSpc>
                          <a:spcPct val="115000"/>
                        </a:lnSpc>
                        <a:spcAft>
                          <a:spcPts val="0"/>
                        </a:spcAft>
                        <a:tabLst>
                          <a:tab pos="1828800" algn="l"/>
                        </a:tabLst>
                      </a:pPr>
                      <a:r>
                        <a:rPr lang="ar-DZ" sz="2600">
                          <a:effectLst/>
                        </a:rPr>
                        <a:t>03</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a:lnSpc>
                          <a:spcPct val="115000"/>
                        </a:lnSpc>
                        <a:spcAft>
                          <a:spcPts val="0"/>
                        </a:spcAft>
                        <a:tabLst>
                          <a:tab pos="864235" algn="l"/>
                        </a:tabLst>
                      </a:pPr>
                      <a:r>
                        <a:rPr lang="ar-DZ" sz="1800">
                          <a:effectLst/>
                        </a:rPr>
                        <a:t>عامل في إطار عقود ما قبل التشغيل</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r>
              <a:tr h="1134126">
                <a:tc>
                  <a:txBody>
                    <a:bodyPr/>
                    <a:lstStyle/>
                    <a:p>
                      <a:pPr algn="ctr" rtl="1">
                        <a:lnSpc>
                          <a:spcPct val="115000"/>
                        </a:lnSpc>
                        <a:spcAft>
                          <a:spcPts val="0"/>
                        </a:spcAft>
                      </a:pPr>
                      <a:r>
                        <a:rPr lang="ar-DZ" sz="2600">
                          <a:effectLst/>
                        </a:rPr>
                        <a:t>05</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a:lnSpc>
                          <a:spcPct val="115000"/>
                        </a:lnSpc>
                        <a:spcAft>
                          <a:spcPts val="0"/>
                        </a:spcAft>
                        <a:tabLst>
                          <a:tab pos="1045210" algn="l"/>
                        </a:tabLst>
                      </a:pPr>
                      <a:r>
                        <a:rPr lang="ar-DZ" sz="1800">
                          <a:effectLst/>
                        </a:rPr>
                        <a:t>عمال متعاقدين</a:t>
                      </a:r>
                      <a:endParaRPr lang="en-US" sz="1100">
                        <a:effectLst/>
                        <a:latin typeface="Constantia" panose="02030602050306030303" pitchFamily="18" charset="0"/>
                        <a:ea typeface="Constantia" panose="02030602050306030303" pitchFamily="18" charset="0"/>
                        <a:cs typeface="Majalla UI"/>
                      </a:endParaRPr>
                    </a:p>
                  </a:txBody>
                  <a:tcPr marL="68580" marR="68580" marT="0" marB="0"/>
                </a:tc>
              </a:tr>
              <a:tr h="1134126">
                <a:tc>
                  <a:txBody>
                    <a:bodyPr/>
                    <a:lstStyle/>
                    <a:p>
                      <a:pPr algn="ctr" rtl="1">
                        <a:lnSpc>
                          <a:spcPct val="115000"/>
                        </a:lnSpc>
                        <a:spcAft>
                          <a:spcPts val="0"/>
                        </a:spcAft>
                      </a:pPr>
                      <a:r>
                        <a:rPr lang="ar-DZ" sz="2600" dirty="0">
                          <a:effectLst/>
                        </a:rPr>
                        <a:t>01</a:t>
                      </a:r>
                      <a:endParaRPr lang="en-US" sz="1100" dirty="0">
                        <a:effectLst/>
                        <a:latin typeface="Constantia" panose="02030602050306030303" pitchFamily="18" charset="0"/>
                        <a:ea typeface="Constantia" panose="02030602050306030303" pitchFamily="18" charset="0"/>
                        <a:cs typeface="Majalla UI"/>
                      </a:endParaRPr>
                    </a:p>
                  </a:txBody>
                  <a:tcPr marL="68580" marR="68580" marT="0" marB="0"/>
                </a:tc>
                <a:tc>
                  <a:txBody>
                    <a:bodyPr/>
                    <a:lstStyle/>
                    <a:p>
                      <a:pPr algn="ctr">
                        <a:lnSpc>
                          <a:spcPct val="115000"/>
                        </a:lnSpc>
                        <a:spcAft>
                          <a:spcPts val="0"/>
                        </a:spcAft>
                        <a:tabLst>
                          <a:tab pos="1045210" algn="l"/>
                        </a:tabLst>
                      </a:pPr>
                      <a:r>
                        <a:rPr lang="ar-DZ" sz="1800" dirty="0">
                          <a:effectLst/>
                        </a:rPr>
                        <a:t>منشط جامعي</a:t>
                      </a:r>
                      <a:endParaRPr lang="en-US" sz="1100" dirty="0">
                        <a:effectLst/>
                        <a:latin typeface="Constantia" panose="02030602050306030303" pitchFamily="18" charset="0"/>
                        <a:ea typeface="Constantia" panose="02030602050306030303" pitchFamily="18" charset="0"/>
                        <a:cs typeface="Majalla UI"/>
                      </a:endParaRPr>
                    </a:p>
                  </a:txBody>
                  <a:tcPr marL="68580" marR="68580" marT="0" marB="0"/>
                </a:tc>
              </a:tr>
            </a:tbl>
          </a:graphicData>
        </a:graphic>
      </p:graphicFrame>
    </p:spTree>
    <p:extLst>
      <p:ext uri="{BB962C8B-B14F-4D97-AF65-F5344CB8AC3E}">
        <p14:creationId xmlns:p14="http://schemas.microsoft.com/office/powerpoint/2010/main" val="3214157560"/>
      </p:ext>
    </p:extLst>
  </p:cSld>
  <p:clrMapOvr>
    <a:masterClrMapping/>
  </p:clrMapOvr>
  <mc:AlternateContent xmlns:mc="http://schemas.openxmlformats.org/markup-compatibility/2006" xmlns:p14="http://schemas.microsoft.com/office/powerpoint/2010/main">
    <mc:Choice Requires="p14">
      <p:transition spd="slow" p14:dur="1200" advClick="0" advTm="1000">
        <p:dissolve/>
        <p:sndAc>
          <p:stSnd>
            <p:snd r:embed="rId2" name="chimes.wav"/>
          </p:stSnd>
        </p:sndAc>
      </p:transition>
    </mc:Choice>
    <mc:Fallback xmlns="">
      <p:transition spd="slow" advClick="0" advTm="1000">
        <p:dissolve/>
        <p:sndAc>
          <p:stSnd>
            <p:snd r:embed="rId3" name="chimes.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54004" y="3003"/>
            <a:ext cx="3166238" cy="646325"/>
          </a:xfrm>
          <a:prstGeom prst="rect">
            <a:avLst/>
          </a:prstGeom>
        </p:spPr>
        <p:txBody>
          <a:bodyPr wrap="none" lIns="91433" tIns="45717" rIns="91433" bIns="45717">
            <a:spAutoFit/>
          </a:bodyPr>
          <a:lstStyle/>
          <a:p>
            <a:pPr algn="ctr">
              <a:spcBef>
                <a:spcPct val="20000"/>
              </a:spcBef>
            </a:pPr>
            <a:r>
              <a:rPr lang="ar-DZ" sz="3600" b="1" dirty="0" smtClean="0">
                <a:solidFill>
                  <a:srgbClr val="FF0000"/>
                </a:solidFill>
                <a:cs typeface="DecoType Naskh" pitchFamily="2" charset="-78"/>
              </a:rPr>
              <a:t>التسمية (عن أحمد عروة)</a:t>
            </a:r>
            <a:endParaRPr lang="fr-FR" sz="3600" b="1" dirty="0">
              <a:solidFill>
                <a:srgbClr val="FF0000"/>
              </a:solidFill>
              <a:cs typeface="DecoType Naskh" pitchFamily="2" charset="-78"/>
            </a:endParaRPr>
          </a:p>
        </p:txBody>
      </p:sp>
      <p:sp>
        <p:nvSpPr>
          <p:cNvPr id="2" name="Titre 1"/>
          <p:cNvSpPr>
            <a:spLocks noGrp="1"/>
          </p:cNvSpPr>
          <p:nvPr>
            <p:ph type="title"/>
          </p:nvPr>
        </p:nvSpPr>
        <p:spPr>
          <a:xfrm>
            <a:off x="827584" y="649328"/>
            <a:ext cx="7695279" cy="5976836"/>
          </a:xfrm>
        </p:spPr>
        <p:txBody>
          <a:bodyPr>
            <a:normAutofit fontScale="90000"/>
          </a:bodyPr>
          <a:lstStyle/>
          <a:p>
            <a:pPr algn="r" rtl="1"/>
            <a:r>
              <a:rPr lang="fr-FR" sz="2300" dirty="0" smtClean="0">
                <a:solidFill>
                  <a:srgbClr val="002060"/>
                </a:solidFill>
                <a:latin typeface="Arial" pitchFamily="34" charset="0"/>
                <a:ea typeface="+mn-ea"/>
                <a:cs typeface="Arial" pitchFamily="34" charset="0"/>
              </a:rPr>
              <a:t/>
            </a:r>
            <a:br>
              <a:rPr lang="fr-FR" sz="2300" dirty="0" smtClean="0">
                <a:solidFill>
                  <a:srgbClr val="002060"/>
                </a:solidFill>
                <a:latin typeface="Arial" pitchFamily="34" charset="0"/>
                <a:ea typeface="+mn-ea"/>
                <a:cs typeface="Arial" pitchFamily="34" charset="0"/>
              </a:rPr>
            </a:br>
            <a:r>
              <a:rPr lang="ar-DZ" sz="2300" dirty="0" smtClean="0">
                <a:solidFill>
                  <a:srgbClr val="002060"/>
                </a:solidFill>
                <a:latin typeface="Arial" pitchFamily="34" charset="0"/>
                <a:ea typeface="+mn-ea"/>
                <a:cs typeface="Arial" pitchFamily="34" charset="0"/>
              </a:rPr>
              <a:t>الدكتور </a:t>
            </a:r>
            <a:r>
              <a:rPr lang="ar-DZ" sz="2300" dirty="0">
                <a:solidFill>
                  <a:srgbClr val="002060"/>
                </a:solidFill>
                <a:latin typeface="Arial" pitchFamily="34" charset="0"/>
                <a:ea typeface="+mn-ea"/>
                <a:cs typeface="Arial" pitchFamily="34" charset="0"/>
              </a:rPr>
              <a:t>أحمد عروة : طبيب، باحث، وشاعر، ناضل قبل الثورة </a:t>
            </a:r>
            <a:r>
              <a:rPr lang="ar-DZ" sz="2300" dirty="0" err="1">
                <a:solidFill>
                  <a:srgbClr val="002060"/>
                </a:solidFill>
                <a:latin typeface="Arial" pitchFamily="34" charset="0"/>
                <a:ea typeface="+mn-ea"/>
                <a:cs typeface="Arial" pitchFamily="34" charset="0"/>
              </a:rPr>
              <a:t>وأثناءها</a:t>
            </a:r>
            <a:r>
              <a:rPr lang="ar-DZ" sz="2300" dirty="0">
                <a:solidFill>
                  <a:srgbClr val="002060"/>
                </a:solidFill>
                <a:latin typeface="Arial" pitchFamily="34" charset="0"/>
                <a:ea typeface="+mn-ea"/>
                <a:cs typeface="Arial" pitchFamily="34" charset="0"/>
              </a:rPr>
              <a:t> في عدة منظمات وطنية، </a:t>
            </a:r>
            <a:r>
              <a:rPr lang="ar-DZ" sz="2300" dirty="0" smtClean="0">
                <a:solidFill>
                  <a:srgbClr val="002060"/>
                </a:solidFill>
                <a:latin typeface="Arial" pitchFamily="34" charset="0"/>
                <a:ea typeface="+mn-ea"/>
                <a:cs typeface="Arial" pitchFamily="34" charset="0"/>
              </a:rPr>
              <a:t>حيث كان عضوا </a:t>
            </a:r>
            <a:r>
              <a:rPr lang="ar-DZ" sz="2300" dirty="0">
                <a:solidFill>
                  <a:srgbClr val="002060"/>
                </a:solidFill>
                <a:latin typeface="Arial" pitchFamily="34" charset="0"/>
                <a:ea typeface="+mn-ea"/>
                <a:cs typeface="Arial" pitchFamily="34" charset="0"/>
              </a:rPr>
              <a:t>في حزب الشعب الجزائري قبل 1954، </a:t>
            </a:r>
            <a:r>
              <a:rPr lang="ar-DZ" sz="2300" dirty="0" smtClean="0">
                <a:solidFill>
                  <a:srgbClr val="002060"/>
                </a:solidFill>
                <a:latin typeface="Arial" pitchFamily="34" charset="0"/>
                <a:ea typeface="+mn-ea"/>
                <a:cs typeface="Arial" pitchFamily="34" charset="0"/>
              </a:rPr>
              <a:t>ورئيسا لجمعية </a:t>
            </a:r>
            <a:r>
              <a:rPr lang="ar-DZ" sz="2300" dirty="0">
                <a:solidFill>
                  <a:srgbClr val="002060"/>
                </a:solidFill>
                <a:latin typeface="Arial" pitchFamily="34" charset="0"/>
                <a:ea typeface="+mn-ea"/>
                <a:cs typeface="Arial" pitchFamily="34" charset="0"/>
              </a:rPr>
              <a:t>الطلبة المسلمين في  1952، </a:t>
            </a:r>
            <a:r>
              <a:rPr lang="ar-DZ" sz="2300" dirty="0" smtClean="0">
                <a:solidFill>
                  <a:srgbClr val="002060"/>
                </a:solidFill>
                <a:latin typeface="Arial" pitchFamily="34" charset="0"/>
                <a:ea typeface="+mn-ea"/>
                <a:cs typeface="Arial" pitchFamily="34" charset="0"/>
              </a:rPr>
              <a:t>اعتقل من </a:t>
            </a:r>
            <a:r>
              <a:rPr lang="ar-DZ" sz="2300" dirty="0">
                <a:solidFill>
                  <a:srgbClr val="002060"/>
                </a:solidFill>
                <a:latin typeface="Arial" pitchFamily="34" charset="0"/>
                <a:ea typeface="+mn-ea"/>
                <a:cs typeface="Arial" pitchFamily="34" charset="0"/>
              </a:rPr>
              <a:t>1957 إلى 1959. </a:t>
            </a:r>
            <a:br>
              <a:rPr lang="ar-DZ" sz="2300" dirty="0">
                <a:solidFill>
                  <a:srgbClr val="002060"/>
                </a:solidFill>
                <a:latin typeface="Arial" pitchFamily="34" charset="0"/>
                <a:ea typeface="+mn-ea"/>
                <a:cs typeface="Arial" pitchFamily="34" charset="0"/>
              </a:rPr>
            </a:br>
            <a:r>
              <a:rPr lang="ar-DZ" sz="2300" dirty="0" smtClean="0">
                <a:solidFill>
                  <a:srgbClr val="002060"/>
                </a:solidFill>
                <a:latin typeface="Arial" pitchFamily="34" charset="0"/>
                <a:ea typeface="+mn-ea"/>
                <a:cs typeface="Arial" pitchFamily="34" charset="0"/>
              </a:rPr>
              <a:t>بعد استرجاع السيادة الوطنية تقلد </a:t>
            </a:r>
            <a:r>
              <a:rPr lang="ar-DZ" sz="2300" dirty="0">
                <a:solidFill>
                  <a:srgbClr val="002060"/>
                </a:solidFill>
                <a:latin typeface="Arial" pitchFamily="34" charset="0"/>
                <a:ea typeface="+mn-ea"/>
                <a:cs typeface="Arial" pitchFamily="34" charset="0"/>
              </a:rPr>
              <a:t>عدة مناصب، كان آخرها </a:t>
            </a:r>
            <a:r>
              <a:rPr lang="ar-DZ" sz="2300" dirty="0" smtClean="0">
                <a:solidFill>
                  <a:srgbClr val="002060"/>
                </a:solidFill>
                <a:latin typeface="Arial" pitchFamily="34" charset="0"/>
                <a:ea typeface="+mn-ea"/>
                <a:cs typeface="Arial" pitchFamily="34" charset="0"/>
              </a:rPr>
              <a:t>تعيينه عميدا </a:t>
            </a:r>
            <a:r>
              <a:rPr lang="ar-DZ" sz="2300" dirty="0">
                <a:solidFill>
                  <a:srgbClr val="002060"/>
                </a:solidFill>
                <a:latin typeface="Arial" pitchFamily="34" charset="0"/>
                <a:ea typeface="+mn-ea"/>
                <a:cs typeface="Arial" pitchFamily="34" charset="0"/>
              </a:rPr>
              <a:t>على رأس جامعة </a:t>
            </a:r>
            <a:r>
              <a:rPr lang="ar-DZ" sz="2300" dirty="0" smtClean="0">
                <a:solidFill>
                  <a:srgbClr val="002060"/>
                </a:solidFill>
                <a:latin typeface="Arial" pitchFamily="34" charset="0"/>
                <a:ea typeface="+mn-ea"/>
                <a:cs typeface="Arial" pitchFamily="34" charset="0"/>
              </a:rPr>
              <a:t>الأمير عبد </a:t>
            </a:r>
            <a:r>
              <a:rPr lang="ar-DZ" sz="2300" dirty="0">
                <a:solidFill>
                  <a:srgbClr val="002060"/>
                </a:solidFill>
                <a:latin typeface="Arial" pitchFamily="34" charset="0"/>
                <a:ea typeface="+mn-ea"/>
                <a:cs typeface="Arial" pitchFamily="34" charset="0"/>
              </a:rPr>
              <a:t>القادر للعلوم الإسلامية سنة 1989، حتى وافته المنية يوم الخميس 27 فيفري 1992 رحمه الله</a:t>
            </a:r>
            <a:r>
              <a:rPr lang="ar-DZ" sz="2300" dirty="0" smtClean="0">
                <a:solidFill>
                  <a:srgbClr val="002060"/>
                </a:solidFill>
                <a:latin typeface="Arial" pitchFamily="34" charset="0"/>
                <a:ea typeface="+mn-ea"/>
                <a:cs typeface="Arial" pitchFamily="34" charset="0"/>
              </a:rPr>
              <a:t>.</a:t>
            </a:r>
            <a:r>
              <a:rPr lang="ar-DZ" sz="2300" dirty="0">
                <a:solidFill>
                  <a:srgbClr val="002060"/>
                </a:solidFill>
                <a:latin typeface="Arial" pitchFamily="34" charset="0"/>
                <a:ea typeface="+mn-ea"/>
                <a:cs typeface="Arial" pitchFamily="34" charset="0"/>
              </a:rPr>
              <a:t/>
            </a:r>
            <a:br>
              <a:rPr lang="ar-DZ" sz="2300" dirty="0">
                <a:solidFill>
                  <a:srgbClr val="002060"/>
                </a:solidFill>
                <a:latin typeface="Arial" pitchFamily="34" charset="0"/>
                <a:ea typeface="+mn-ea"/>
                <a:cs typeface="Arial" pitchFamily="34" charset="0"/>
              </a:rPr>
            </a:br>
            <a:r>
              <a:rPr lang="ar-DZ" sz="3600" b="1" dirty="0" smtClean="0">
                <a:solidFill>
                  <a:srgbClr val="FF0000"/>
                </a:solidFill>
                <a:latin typeface="+mn-lt"/>
                <a:ea typeface="+mn-ea"/>
                <a:cs typeface="DecoType Naskh" pitchFamily="2" charset="-78"/>
              </a:rPr>
              <a:t>أعماله ومؤلفاته :</a:t>
            </a:r>
            <a:br>
              <a:rPr lang="ar-DZ" sz="3600" b="1" dirty="0" smtClean="0">
                <a:solidFill>
                  <a:srgbClr val="FF0000"/>
                </a:solidFill>
                <a:latin typeface="+mn-lt"/>
                <a:ea typeface="+mn-ea"/>
                <a:cs typeface="DecoType Naskh" pitchFamily="2" charset="-78"/>
              </a:rPr>
            </a:br>
            <a:r>
              <a:rPr lang="ar-DZ" sz="2300" dirty="0">
                <a:solidFill>
                  <a:srgbClr val="002060"/>
                </a:solidFill>
                <a:latin typeface="Arial" pitchFamily="34" charset="0"/>
                <a:ea typeface="+mn-ea"/>
                <a:cs typeface="Arial" pitchFamily="34" charset="0"/>
              </a:rPr>
              <a:t>ترك عدة مؤلفات كلها بالفرنسية. تتسم كتاباته بالعقلانية والأصالة، والتفتح، والنزعة العلمية الجادة. له كتاب «الإسلام في مفترق الطرق « ترجم إلى اثنين وعشرين لغة، وبلغت مؤلفاته الطبية والأدبية أكثر من اثني عشرة كتابا بالإضافة </a:t>
            </a:r>
            <a:r>
              <a:rPr lang="ar-DZ" sz="2300" dirty="0" smtClean="0">
                <a:solidFill>
                  <a:srgbClr val="002060"/>
                </a:solidFill>
                <a:latin typeface="Arial" pitchFamily="34" charset="0"/>
                <a:ea typeface="+mn-ea"/>
                <a:cs typeface="Arial" pitchFamily="34" charset="0"/>
              </a:rPr>
              <a:t>إلى </a:t>
            </a:r>
            <a:r>
              <a:rPr lang="ar-DZ" sz="2300" dirty="0">
                <a:solidFill>
                  <a:srgbClr val="002060"/>
                </a:solidFill>
                <a:latin typeface="Arial" pitchFamily="34" charset="0"/>
                <a:ea typeface="+mn-ea"/>
                <a:cs typeface="Arial" pitchFamily="34" charset="0"/>
              </a:rPr>
              <a:t>العديد من البحوث الإسلامية.</a:t>
            </a:r>
            <a:br>
              <a:rPr lang="ar-DZ" sz="2300" dirty="0">
                <a:solidFill>
                  <a:srgbClr val="002060"/>
                </a:solidFill>
                <a:latin typeface="Arial" pitchFamily="34" charset="0"/>
                <a:ea typeface="+mn-ea"/>
                <a:cs typeface="Arial" pitchFamily="34" charset="0"/>
              </a:rPr>
            </a:br>
            <a:r>
              <a:rPr lang="ar-DZ" sz="2000" dirty="0" smtClean="0">
                <a:solidFill>
                  <a:srgbClr val="002060"/>
                </a:solidFill>
              </a:rPr>
              <a:t> </a:t>
            </a:r>
            <a:r>
              <a:rPr lang="fr-FR" sz="1200" dirty="0" smtClean="0">
                <a:solidFill>
                  <a:srgbClr val="002060"/>
                </a:solidFill>
              </a:rPr>
              <a:t>- </a:t>
            </a:r>
            <a:r>
              <a:rPr lang="fr-FR" sz="1200" dirty="0">
                <a:solidFill>
                  <a:srgbClr val="002060"/>
                </a:solidFill>
              </a:rPr>
              <a:t>l’islam à la croisée des chemins.                                             </a:t>
            </a:r>
            <a:r>
              <a:rPr lang="ar-DZ" sz="1200" dirty="0">
                <a:solidFill>
                  <a:srgbClr val="002060"/>
                </a:solidFill>
              </a:rPr>
              <a:t>  </a:t>
            </a:r>
            <a:r>
              <a:rPr lang="fr-FR" sz="1200" dirty="0">
                <a:solidFill>
                  <a:srgbClr val="002060"/>
                </a:solidFill>
              </a:rPr>
              <a:t/>
            </a:r>
            <a:br>
              <a:rPr lang="fr-FR" sz="1200" dirty="0">
                <a:solidFill>
                  <a:srgbClr val="002060"/>
                </a:solidFill>
              </a:rPr>
            </a:br>
            <a:r>
              <a:rPr lang="fr-FR" sz="1200" dirty="0">
                <a:solidFill>
                  <a:srgbClr val="002060"/>
                </a:solidFill>
              </a:rPr>
              <a:t>-l’islam et la science.                                                               </a:t>
            </a:r>
            <a:br>
              <a:rPr lang="fr-FR" sz="1200" dirty="0">
                <a:solidFill>
                  <a:srgbClr val="002060"/>
                </a:solidFill>
              </a:rPr>
            </a:br>
            <a:r>
              <a:rPr lang="fr-FR" sz="1200" dirty="0">
                <a:solidFill>
                  <a:srgbClr val="002060"/>
                </a:solidFill>
              </a:rPr>
              <a:t>   - l’islam et la morale des sexes.                                                </a:t>
            </a:r>
            <a:br>
              <a:rPr lang="fr-FR" sz="1200" dirty="0">
                <a:solidFill>
                  <a:srgbClr val="002060"/>
                </a:solidFill>
              </a:rPr>
            </a:br>
            <a:r>
              <a:rPr lang="fr-FR" sz="1200" dirty="0">
                <a:solidFill>
                  <a:srgbClr val="002060"/>
                </a:solidFill>
              </a:rPr>
              <a:t>  -l’homme et son milieu.                                                           </a:t>
            </a:r>
            <a:br>
              <a:rPr lang="fr-FR" sz="1200" dirty="0">
                <a:solidFill>
                  <a:srgbClr val="002060"/>
                </a:solidFill>
              </a:rPr>
            </a:br>
            <a:r>
              <a:rPr lang="ar-DZ" sz="1800" dirty="0" smtClean="0">
                <a:solidFill>
                  <a:srgbClr val="002060"/>
                </a:solidFill>
              </a:rPr>
              <a:t>- </a:t>
            </a:r>
            <a:r>
              <a:rPr lang="ar-DZ" sz="1800" dirty="0">
                <a:solidFill>
                  <a:srgbClr val="002060"/>
                </a:solidFill>
              </a:rPr>
              <a:t>تأملات حول العلم و</a:t>
            </a:r>
            <a:r>
              <a:rPr lang="fr-FR" sz="1800" dirty="0">
                <a:solidFill>
                  <a:srgbClr val="002060"/>
                </a:solidFill>
              </a:rPr>
              <a:t> </a:t>
            </a:r>
            <a:r>
              <a:rPr lang="ar-DZ" sz="1800" dirty="0">
                <a:solidFill>
                  <a:srgbClr val="002060"/>
                </a:solidFill>
              </a:rPr>
              <a:t>الدين</a:t>
            </a:r>
            <a:r>
              <a:rPr lang="ar-DZ" sz="1800" dirty="0" smtClean="0">
                <a:solidFill>
                  <a:srgbClr val="002060"/>
                </a:solidFill>
              </a:rPr>
              <a:t>.</a:t>
            </a:r>
            <a:r>
              <a:rPr lang="ar-SA" sz="1800" dirty="0" smtClean="0">
                <a:solidFill>
                  <a:srgbClr val="002060"/>
                </a:solidFill>
              </a:rPr>
              <a:t>  </a:t>
            </a:r>
            <a:r>
              <a:rPr lang="ar-DZ" sz="1800" dirty="0">
                <a:solidFill>
                  <a:srgbClr val="002060"/>
                </a:solidFill>
              </a:rPr>
              <a:t/>
            </a:r>
            <a:br>
              <a:rPr lang="ar-DZ" sz="1800" dirty="0">
                <a:solidFill>
                  <a:srgbClr val="002060"/>
                </a:solidFill>
              </a:rPr>
            </a:br>
            <a:r>
              <a:rPr lang="ar-DZ" sz="1800" dirty="0">
                <a:solidFill>
                  <a:srgbClr val="002060"/>
                </a:solidFill>
              </a:rPr>
              <a:t>- الوقاية وحفظ الصحة  عند ابن سينا.</a:t>
            </a:r>
            <a:br>
              <a:rPr lang="ar-DZ" sz="1800" dirty="0">
                <a:solidFill>
                  <a:srgbClr val="002060"/>
                </a:solidFill>
              </a:rPr>
            </a:br>
            <a:r>
              <a:rPr lang="ar-DZ" sz="1800" dirty="0">
                <a:solidFill>
                  <a:srgbClr val="002060"/>
                </a:solidFill>
              </a:rPr>
              <a:t>- الصحة الاجتماعية في آفاقها الإسلامية.</a:t>
            </a:r>
            <a:br>
              <a:rPr lang="ar-DZ" sz="1800" dirty="0">
                <a:solidFill>
                  <a:srgbClr val="002060"/>
                </a:solidFill>
              </a:rPr>
            </a:br>
            <a:r>
              <a:rPr lang="ar-DZ" sz="1800" dirty="0">
                <a:solidFill>
                  <a:srgbClr val="002060"/>
                </a:solidFill>
              </a:rPr>
              <a:t>- دواوين شعرية : ذكرى وبشرى من وحي الثورة  الجزائرية.              </a:t>
            </a:r>
            <a:endParaRPr lang="fr-FR" sz="1400" u="sng" dirty="0">
              <a:solidFill>
                <a:srgbClr val="002060"/>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4581128"/>
            <a:ext cx="2625824" cy="20722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F:\bibliotheque\images (35).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651945" y="2710424"/>
            <a:ext cx="1679870" cy="80812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4004" y="518491"/>
            <a:ext cx="3166238" cy="261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104" y="3243215"/>
            <a:ext cx="3170237"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1071575"/>
      </p:ext>
    </p:extLst>
  </p:cSld>
  <p:clrMapOvr>
    <a:masterClrMapping/>
  </p:clrMapOvr>
  <mc:AlternateContent xmlns:mc="http://schemas.openxmlformats.org/markup-compatibility/2006" xmlns:p14="http://schemas.microsoft.com/office/powerpoint/2010/main">
    <mc:Choice Requires="p14">
      <p:transition spd="slow" p14:dur="1400" advClick="0" advTm="0">
        <p14:ripple/>
        <p:sndAc>
          <p:stSnd>
            <p:snd r:embed="rId2" name="chimes.wav"/>
          </p:stSnd>
        </p:sndAc>
      </p:transition>
    </mc:Choice>
    <mc:Fallback xmlns="">
      <p:transition spd="slow" advClick="0" advTm="0">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2"/>
                                        </p:tgtEl>
                                        <p:attrNameLst>
                                          <p:attrName>style.visibility</p:attrName>
                                        </p:attrNameLst>
                                      </p:cBhvr>
                                      <p:to>
                                        <p:strVal val="visible"/>
                                      </p:to>
                                    </p:set>
                                    <p:anim by="(-#ppt_w*2)" calcmode="lin" valueType="num">
                                      <p:cBhvr rctx="PPT">
                                        <p:cTn id="15" dur="500" autoRev="1" fill="hold">
                                          <p:stCondLst>
                                            <p:cond delay="0"/>
                                          </p:stCondLst>
                                        </p:cTn>
                                        <p:tgtEl>
                                          <p:spTgt spid="2"/>
                                        </p:tgtEl>
                                        <p:attrNameLst>
                                          <p:attrName>ppt_w</p:attrName>
                                        </p:attrNameLst>
                                      </p:cBhvr>
                                    </p:anim>
                                    <p:anim by="(#ppt_w*0.50)" calcmode="lin" valueType="num">
                                      <p:cBhvr>
                                        <p:cTn id="16" dur="500" decel="50000" autoRev="1" fill="hold">
                                          <p:stCondLst>
                                            <p:cond delay="0"/>
                                          </p:stCondLst>
                                        </p:cTn>
                                        <p:tgtEl>
                                          <p:spTgt spid="2"/>
                                        </p:tgtEl>
                                        <p:attrNameLst>
                                          <p:attrName>ppt_x</p:attrName>
                                        </p:attrNameLst>
                                      </p:cBhvr>
                                    </p:anim>
                                    <p:anim from="(-#ppt_h/2)" to="(#ppt_y)" calcmode="lin" valueType="num">
                                      <p:cBhvr>
                                        <p:cTn id="17" dur="1000" fill="hold">
                                          <p:stCondLst>
                                            <p:cond delay="0"/>
                                          </p:stCondLst>
                                        </p:cTn>
                                        <p:tgtEl>
                                          <p:spTgt spid="2"/>
                                        </p:tgtEl>
                                        <p:attrNameLst>
                                          <p:attrName>ppt_y</p:attrName>
                                        </p:attrNameLst>
                                      </p:cBhvr>
                                    </p:anim>
                                    <p:animRot by="21600000">
                                      <p:cBhvr>
                                        <p:cTn id="18"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1456601203"/>
              </p:ext>
            </p:extLst>
          </p:nvPr>
        </p:nvGraphicFramePr>
        <p:xfrm>
          <a:off x="1043608" y="1397000"/>
          <a:ext cx="7200800" cy="4120232"/>
        </p:xfrm>
        <a:graphic>
          <a:graphicData uri="http://schemas.openxmlformats.org/drawingml/2006/table">
            <a:tbl>
              <a:tblPr rtl="1" firstRow="1" bandRow="1">
                <a:tableStyleId>{5C22544A-7EE6-4342-B048-85BDC9FD1C3A}</a:tableStyleId>
              </a:tblPr>
              <a:tblGrid>
                <a:gridCol w="3600400"/>
                <a:gridCol w="3600400"/>
              </a:tblGrid>
              <a:tr h="1030058">
                <a:tc>
                  <a:txBody>
                    <a:bodyPr/>
                    <a:lstStyle/>
                    <a:p>
                      <a:pPr algn="ctr" rtl="1"/>
                      <a:r>
                        <a:rPr lang="ar-DZ" sz="2400" dirty="0" smtClean="0"/>
                        <a:t>الفئة</a:t>
                      </a:r>
                      <a:endParaRPr lang="ar-DZ" sz="2400" dirty="0"/>
                    </a:p>
                  </a:txBody>
                  <a:tcPr/>
                </a:tc>
                <a:tc>
                  <a:txBody>
                    <a:bodyPr/>
                    <a:lstStyle/>
                    <a:p>
                      <a:pPr algn="ctr" rtl="1"/>
                      <a:r>
                        <a:rPr lang="ar-DZ" sz="2400" dirty="0" smtClean="0"/>
                        <a:t>العدد</a:t>
                      </a:r>
                      <a:endParaRPr lang="ar-DZ" sz="2400" dirty="0"/>
                    </a:p>
                  </a:txBody>
                  <a:tcPr/>
                </a:tc>
              </a:tr>
              <a:tr h="1030058">
                <a:tc>
                  <a:txBody>
                    <a:bodyPr/>
                    <a:lstStyle/>
                    <a:p>
                      <a:pPr algn="ctr" rtl="1"/>
                      <a:r>
                        <a:rPr lang="ar-DZ" sz="2400" dirty="0" smtClean="0"/>
                        <a:t>طلبة سنوات</a:t>
                      </a:r>
                      <a:r>
                        <a:rPr lang="ar-DZ" sz="2400" baseline="0" dirty="0" smtClean="0"/>
                        <a:t> التدرج</a:t>
                      </a:r>
                      <a:endParaRPr lang="ar-DZ" sz="2400" dirty="0"/>
                    </a:p>
                  </a:txBody>
                  <a:tcPr/>
                </a:tc>
                <a:tc>
                  <a:txBody>
                    <a:bodyPr/>
                    <a:lstStyle/>
                    <a:p>
                      <a:pPr algn="ctr" rtl="1"/>
                      <a:r>
                        <a:rPr lang="ar-DZ" sz="2400" dirty="0" smtClean="0"/>
                        <a:t>1235 طالبا</a:t>
                      </a:r>
                      <a:endParaRPr lang="ar-DZ" sz="2400" dirty="0"/>
                    </a:p>
                  </a:txBody>
                  <a:tcPr/>
                </a:tc>
              </a:tr>
              <a:tr h="1030058">
                <a:tc>
                  <a:txBody>
                    <a:bodyPr/>
                    <a:lstStyle/>
                    <a:p>
                      <a:pPr algn="ctr" rtl="1"/>
                      <a:r>
                        <a:rPr lang="ar-DZ" sz="2400" dirty="0" smtClean="0"/>
                        <a:t>دراسات عليا</a:t>
                      </a:r>
                      <a:endParaRPr lang="ar-DZ" sz="2400" dirty="0"/>
                    </a:p>
                  </a:txBody>
                  <a:tcPr/>
                </a:tc>
                <a:tc>
                  <a:txBody>
                    <a:bodyPr/>
                    <a:lstStyle/>
                    <a:p>
                      <a:pPr algn="ctr" rtl="1"/>
                      <a:r>
                        <a:rPr lang="ar-DZ" sz="2400" dirty="0" smtClean="0"/>
                        <a:t>1913 طالبا</a:t>
                      </a:r>
                      <a:endParaRPr lang="ar-DZ" sz="2400" dirty="0"/>
                    </a:p>
                  </a:txBody>
                  <a:tcPr/>
                </a:tc>
              </a:tr>
              <a:tr h="1030058">
                <a:tc>
                  <a:txBody>
                    <a:bodyPr/>
                    <a:lstStyle/>
                    <a:p>
                      <a:pPr algn="ctr" rtl="1"/>
                      <a:r>
                        <a:rPr lang="ar-DZ" sz="2400" dirty="0" smtClean="0"/>
                        <a:t>أساتذة</a:t>
                      </a:r>
                      <a:endParaRPr lang="ar-DZ" sz="2400" dirty="0"/>
                    </a:p>
                  </a:txBody>
                  <a:tcPr/>
                </a:tc>
                <a:tc>
                  <a:txBody>
                    <a:bodyPr/>
                    <a:lstStyle/>
                    <a:p>
                      <a:pPr algn="ctr" rtl="1"/>
                      <a:r>
                        <a:rPr lang="ar-DZ" sz="2400" dirty="0" smtClean="0"/>
                        <a:t>68 أستاذا</a:t>
                      </a:r>
                      <a:endParaRPr lang="ar-DZ" sz="2400" dirty="0"/>
                    </a:p>
                  </a:txBody>
                  <a:tcPr/>
                </a:tc>
              </a:tr>
            </a:tbl>
          </a:graphicData>
        </a:graphic>
      </p:graphicFrame>
      <p:sp>
        <p:nvSpPr>
          <p:cNvPr id="6" name="Rectangle 5"/>
          <p:cNvSpPr/>
          <p:nvPr/>
        </p:nvSpPr>
        <p:spPr>
          <a:xfrm>
            <a:off x="3361787" y="620688"/>
            <a:ext cx="2619628" cy="490199"/>
          </a:xfrm>
          <a:prstGeom prst="rect">
            <a:avLst/>
          </a:prstGeom>
        </p:spPr>
        <p:txBody>
          <a:bodyPr wrap="none">
            <a:spAutoFit/>
          </a:bodyPr>
          <a:lstStyle/>
          <a:p>
            <a:pPr algn="ctr">
              <a:lnSpc>
                <a:spcPct val="115000"/>
              </a:lnSpc>
              <a:spcAft>
                <a:spcPts val="1000"/>
              </a:spcAft>
            </a:pPr>
            <a:r>
              <a:rPr lang="ar-DZ" sz="2400" b="1" u="sng" dirty="0" smtClean="0">
                <a:solidFill>
                  <a:srgbClr val="FF0000"/>
                </a:solidFill>
                <a:latin typeface="Constantia" panose="02030602050306030303" pitchFamily="18" charset="0"/>
                <a:ea typeface="Constantia" panose="02030602050306030303" pitchFamily="18" charset="0"/>
                <a:cs typeface="Times New Roman" panose="02020603050405020304" pitchFamily="18" charset="0"/>
              </a:rPr>
              <a:t>المستفيدون من المكتبة :</a:t>
            </a:r>
            <a:endParaRPr lang="en-US" sz="2400" dirty="0">
              <a:latin typeface="Constantia" panose="02030602050306030303" pitchFamily="18" charset="0"/>
              <a:ea typeface="Constantia" panose="02030602050306030303" pitchFamily="18" charset="0"/>
              <a:cs typeface="Majalla UI"/>
            </a:endParaRPr>
          </a:p>
        </p:txBody>
      </p:sp>
    </p:spTree>
    <p:extLst>
      <p:ext uri="{BB962C8B-B14F-4D97-AF65-F5344CB8AC3E}">
        <p14:creationId xmlns:p14="http://schemas.microsoft.com/office/powerpoint/2010/main" val="1110981284"/>
      </p:ext>
    </p:extLst>
  </p:cSld>
  <p:clrMapOvr>
    <a:masterClrMapping/>
  </p:clrMapOvr>
  <mc:AlternateContent xmlns:mc="http://schemas.openxmlformats.org/markup-compatibility/2006" xmlns:p14="http://schemas.microsoft.com/office/powerpoint/2010/main">
    <mc:Choice Requires="p14">
      <p:transition spd="slow" p14:dur="1200" advClick="0" advTm="1000">
        <p:dissolve/>
        <p:sndAc>
          <p:stSnd>
            <p:snd r:embed="rId2" name="chimes.wav"/>
          </p:stSnd>
        </p:sndAc>
      </p:transition>
    </mc:Choice>
    <mc:Fallback xmlns="">
      <p:transition spd="slow" advClick="0" advTm="1000">
        <p:dissolve/>
        <p:sndAc>
          <p:stSnd>
            <p:snd r:embed="rId3" name="chimes.wav"/>
          </p:stSnd>
        </p:sndAc>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hart-icon"/>
          <p:cNvPicPr/>
          <p:nvPr/>
        </p:nvPicPr>
        <p:blipFill>
          <a:blip r:embed="rId3">
            <a:extLst>
              <a:ext uri="{28A0092B-C50C-407E-A947-70E740481C1C}">
                <a14:useLocalDpi xmlns:a14="http://schemas.microsoft.com/office/drawing/2010/main" val="0"/>
              </a:ext>
            </a:extLst>
          </a:blip>
          <a:srcRect/>
          <a:stretch>
            <a:fillRect/>
          </a:stretch>
        </p:blipFill>
        <p:spPr bwMode="auto">
          <a:xfrm>
            <a:off x="4139952" y="908720"/>
            <a:ext cx="1333500" cy="1257300"/>
          </a:xfrm>
          <a:prstGeom prst="rect">
            <a:avLst/>
          </a:prstGeom>
          <a:noFill/>
          <a:ln>
            <a:noFill/>
          </a:ln>
        </p:spPr>
      </p:pic>
      <p:sp>
        <p:nvSpPr>
          <p:cNvPr id="6" name="Rectangle 5"/>
          <p:cNvSpPr/>
          <p:nvPr/>
        </p:nvSpPr>
        <p:spPr>
          <a:xfrm>
            <a:off x="2339752" y="2852936"/>
            <a:ext cx="5328592"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scene3d>
            <a:camera prst="orthographicFront"/>
            <a:lightRig rig="threePt" dir="t"/>
          </a:scene3d>
          <a:sp3d>
            <a:bevelT/>
          </a:sp3d>
        </p:spPr>
        <p:txBody>
          <a:bodyPr wrap="square">
            <a:prstTxWarp prst="textDeflate">
              <a:avLst/>
            </a:prstTxWarp>
            <a:spAutoFit/>
          </a:bodyPr>
          <a:lstStyle/>
          <a:p>
            <a:pPr algn="ctr"/>
            <a:r>
              <a:rPr lang="ar-DZ"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المكتبة بالتمثيل البياني</a:t>
            </a:r>
          </a:p>
        </p:txBody>
      </p:sp>
    </p:spTree>
    <p:extLst>
      <p:ext uri="{BB962C8B-B14F-4D97-AF65-F5344CB8AC3E}">
        <p14:creationId xmlns:p14="http://schemas.microsoft.com/office/powerpoint/2010/main" val="3351113656"/>
      </p:ext>
    </p:extLst>
  </p:cSld>
  <p:clrMapOvr>
    <a:masterClrMapping/>
  </p:clrMapOvr>
  <mc:AlternateContent xmlns:mc="http://schemas.openxmlformats.org/markup-compatibility/2006" xmlns:p14="http://schemas.microsoft.com/office/powerpoint/2010/main">
    <mc:Choice Requires="p14">
      <p:transition spd="slow" p14:dur="1400" advClick="0" advTm="1000">
        <p14:doors dir="vert"/>
        <p:sndAc>
          <p:stSnd>
            <p:snd r:embed="rId2" name="chimes.wav"/>
          </p:stSnd>
        </p:sndAc>
      </p:transition>
    </mc:Choice>
    <mc:Fallback xmlns="">
      <p:transition spd="slow" advClick="0" advTm="1000">
        <p:fade/>
        <p:sndAc>
          <p:stSnd>
            <p:snd r:embed="rId4" name="chimes.wav"/>
          </p:stSnd>
        </p:sndAc>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phique 2"/>
          <p:cNvGraphicFramePr/>
          <p:nvPr>
            <p:extLst/>
          </p:nvPr>
        </p:nvGraphicFramePr>
        <p:xfrm>
          <a:off x="755577" y="260649"/>
          <a:ext cx="7704856" cy="59046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63118120"/>
      </p:ext>
    </p:extLst>
  </p:cSld>
  <p:clrMapOvr>
    <a:masterClrMapping/>
  </p:clrMapOvr>
  <mc:AlternateContent xmlns:mc="http://schemas.openxmlformats.org/markup-compatibility/2006" xmlns:p14="http://schemas.microsoft.com/office/powerpoint/2010/main">
    <mc:Choice Requires="p14">
      <p:transition spd="slow" p14:dur="1500" advClick="0" advTm="1000">
        <p14:window dir="vert"/>
        <p:sndAc>
          <p:stSnd>
            <p:snd r:embed="rId2" name="chimes.wav"/>
          </p:stSnd>
        </p:sndAc>
      </p:transition>
    </mc:Choice>
    <mc:Fallback xmlns="">
      <p:transition spd="slow" advClick="0" advTm="1000">
        <p:fade/>
        <p:sndAc>
          <p:stSnd>
            <p:snd r:embed="rId4" name="chimes.wav"/>
          </p:stSnd>
        </p:sndAc>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p:cNvGraphicFramePr/>
          <p:nvPr/>
        </p:nvGraphicFramePr>
        <p:xfrm>
          <a:off x="1291590" y="872490"/>
          <a:ext cx="6560820" cy="51130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8796780"/>
      </p:ext>
    </p:extLst>
  </p:cSld>
  <p:clrMapOvr>
    <a:masterClrMapping/>
  </p:clrMapOvr>
  <mc:AlternateContent xmlns:mc="http://schemas.openxmlformats.org/markup-compatibility/2006" xmlns:p14="http://schemas.microsoft.com/office/powerpoint/2010/main">
    <mc:Choice Requires="p14">
      <p:transition spd="slow" p14:dur="1200" advClick="0" advTm="1000">
        <p:dissolve/>
        <p:sndAc>
          <p:stSnd>
            <p:snd r:embed="rId2" name="chimes.wav"/>
          </p:stSnd>
        </p:sndAc>
      </p:transition>
    </mc:Choice>
    <mc:Fallback xmlns="">
      <p:transition spd="slow" advClick="0" advTm="1000">
        <p:dissolve/>
        <p:sndAc>
          <p:stSnd>
            <p:snd r:embed="rId4" name="chimes.wav"/>
          </p:stSnd>
        </p:sndAc>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texte 2"/>
          <p:cNvSpPr>
            <a:spLocks noGrp="1"/>
          </p:cNvSpPr>
          <p:nvPr>
            <p:ph type="body" idx="1"/>
          </p:nvPr>
        </p:nvSpPr>
        <p:spPr/>
        <p:txBody>
          <a:bodyPr/>
          <a:lstStyle/>
          <a:p>
            <a:endParaRPr lang="ar-DZ"/>
          </a:p>
        </p:txBody>
      </p:sp>
      <p:graphicFrame>
        <p:nvGraphicFramePr>
          <p:cNvPr id="4" name="Graphique 3"/>
          <p:cNvGraphicFramePr/>
          <p:nvPr/>
        </p:nvGraphicFramePr>
        <p:xfrm>
          <a:off x="1652587" y="669925"/>
          <a:ext cx="5838825" cy="55181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44219180"/>
      </p:ext>
    </p:extLst>
  </p:cSld>
  <p:clrMapOvr>
    <a:masterClrMapping/>
  </p:clrMapOvr>
  <mc:AlternateContent xmlns:mc="http://schemas.openxmlformats.org/markup-compatibility/2006" xmlns:p14="http://schemas.microsoft.com/office/powerpoint/2010/main">
    <mc:Choice Requires="p14">
      <p:transition spd="slow" p14:dur="1200" advClick="0" advTm="1000">
        <p:dissolve/>
        <p:sndAc>
          <p:stSnd>
            <p:snd r:embed="rId2" name="chimes.wav"/>
          </p:stSnd>
        </p:sndAc>
      </p:transition>
    </mc:Choice>
    <mc:Fallback xmlns="">
      <p:transition spd="slow" advClick="0" advTm="1000">
        <p:dissolve/>
        <p:sndAc>
          <p:stSnd>
            <p:snd r:embed="rId4" name="chimes.wav"/>
          </p:stSnd>
        </p:sndAc>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dirty="0"/>
          </a:p>
        </p:txBody>
      </p:sp>
      <p:graphicFrame>
        <p:nvGraphicFramePr>
          <p:cNvPr id="4" name="Graphique 3"/>
          <p:cNvGraphicFramePr/>
          <p:nvPr/>
        </p:nvGraphicFramePr>
        <p:xfrm>
          <a:off x="1315720" y="1046797"/>
          <a:ext cx="6512560" cy="47644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96991836"/>
      </p:ext>
    </p:extLst>
  </p:cSld>
  <p:clrMapOvr>
    <a:masterClrMapping/>
  </p:clrMapOvr>
  <mc:AlternateContent xmlns:mc="http://schemas.openxmlformats.org/markup-compatibility/2006" xmlns:p14="http://schemas.microsoft.com/office/powerpoint/2010/main">
    <mc:Choice Requires="p14">
      <p:transition spd="slow" p14:dur="1200" advClick="0" advTm="1000">
        <p:dissolve/>
        <p:sndAc>
          <p:stSnd>
            <p:snd r:embed="rId2" name="chimes.wav"/>
          </p:stSnd>
        </p:sndAc>
      </p:transition>
    </mc:Choice>
    <mc:Fallback xmlns="">
      <p:transition spd="slow" advClick="0" advTm="1000">
        <p:dissolve/>
        <p:sndAc>
          <p:stSnd>
            <p:snd r:embed="rId4" name="chimes.wav"/>
          </p:stSnd>
        </p:sndAc>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p:cNvGraphicFramePr/>
          <p:nvPr/>
        </p:nvGraphicFramePr>
        <p:xfrm>
          <a:off x="1395730" y="429260"/>
          <a:ext cx="6352540" cy="59994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91701095"/>
      </p:ext>
    </p:extLst>
  </p:cSld>
  <p:clrMapOvr>
    <a:masterClrMapping/>
  </p:clrMapOvr>
  <mc:AlternateContent xmlns:mc="http://schemas.openxmlformats.org/markup-compatibility/2006" xmlns:p14="http://schemas.microsoft.com/office/powerpoint/2010/main">
    <mc:Choice Requires="p14">
      <p:transition spd="slow" p14:dur="1200" advClick="0" advTm="1000">
        <p:dissolve/>
        <p:sndAc>
          <p:stSnd>
            <p:snd r:embed="rId2" name="chimes.wav"/>
          </p:stSnd>
        </p:sndAc>
      </p:transition>
    </mc:Choice>
    <mc:Fallback xmlns="">
      <p:transition spd="slow" advClick="0" advTm="1000">
        <p:dissolve/>
        <p:sndAc>
          <p:stSnd>
            <p:snd r:embed="rId4" name="chimes.wav"/>
          </p:stSnd>
        </p:sndAc>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p:cNvGraphicFramePr/>
          <p:nvPr/>
        </p:nvGraphicFramePr>
        <p:xfrm>
          <a:off x="1411922" y="196532"/>
          <a:ext cx="6320155" cy="64649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14992869"/>
      </p:ext>
    </p:extLst>
  </p:cSld>
  <p:clrMapOvr>
    <a:masterClrMapping/>
  </p:clrMapOvr>
  <mc:AlternateContent xmlns:mc="http://schemas.openxmlformats.org/markup-compatibility/2006" xmlns:p14="http://schemas.microsoft.com/office/powerpoint/2010/main">
    <mc:Choice Requires="p14">
      <p:transition spd="slow" p14:dur="1200" advClick="0" advTm="1000">
        <p:dissolve/>
        <p:sndAc>
          <p:stSnd>
            <p:snd r:embed="rId2" name="chimes.wav"/>
          </p:stSnd>
        </p:sndAc>
      </p:transition>
    </mc:Choice>
    <mc:Fallback xmlns="">
      <p:transition spd="slow" advClick="0" advTm="1000">
        <p:dissolve/>
        <p:sndAc>
          <p:stSnd>
            <p:snd r:embed="rId4" name="chimes.wav"/>
          </p:stSnd>
        </p:sndAc>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p:cNvGraphicFramePr>
            <a:graphicFrameLocks/>
          </p:cNvGraphicFramePr>
          <p:nvPr>
            <p:extLst>
              <p:ext uri="{D42A27DB-BD31-4B8C-83A1-F6EECF244321}">
                <p14:modId xmlns:p14="http://schemas.microsoft.com/office/powerpoint/2010/main" val="843241400"/>
              </p:ext>
            </p:extLst>
          </p:nvPr>
        </p:nvGraphicFramePr>
        <p:xfrm>
          <a:off x="1259632" y="764704"/>
          <a:ext cx="6768752" cy="54726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36222061"/>
      </p:ext>
    </p:extLst>
  </p:cSld>
  <p:clrMapOvr>
    <a:masterClrMapping/>
  </p:clrMapOvr>
  <mc:AlternateContent xmlns:mc="http://schemas.openxmlformats.org/markup-compatibility/2006" xmlns:p14="http://schemas.microsoft.com/office/powerpoint/2010/main">
    <mc:Choice Requires="p14">
      <p:transition spd="slow" p14:dur="1200" advClick="0" advTm="1000">
        <p:dissolve/>
        <p:sndAc>
          <p:stSnd>
            <p:snd r:embed="rId2" name="chimes.wav"/>
          </p:stSnd>
        </p:sndAc>
      </p:transition>
    </mc:Choice>
    <mc:Fallback xmlns="">
      <p:transition spd="slow" advClick="0" advTm="1000">
        <p:dissolve/>
        <p:sndAc>
          <p:stSnd>
            <p:snd r:embed="rId4" name="chimes.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95536" y="908720"/>
            <a:ext cx="7992888" cy="6617196"/>
          </a:xfrm>
          <a:prstGeom prst="rect">
            <a:avLst/>
          </a:prstGeom>
          <a:noFill/>
        </p:spPr>
        <p:txBody>
          <a:bodyPr wrap="square" rtlCol="1">
            <a:spAutoFit/>
          </a:bodyPr>
          <a:lstStyle/>
          <a:p>
            <a:pPr algn="r"/>
            <a:r>
              <a:rPr lang="ar-DZ" sz="3200" b="1" dirty="0">
                <a:solidFill>
                  <a:srgbClr val="FF0000"/>
                </a:solidFill>
                <a:cs typeface="DecoType Naskh" pitchFamily="2" charset="-78"/>
              </a:rPr>
              <a:t>المرحلة الانتقالية :</a:t>
            </a:r>
            <a:r>
              <a:rPr lang="ar-DZ" sz="2000" dirty="0">
                <a:solidFill>
                  <a:srgbClr val="FF0000"/>
                </a:solidFill>
              </a:rPr>
              <a:t> </a:t>
            </a:r>
          </a:p>
          <a:p>
            <a:pPr algn="r"/>
            <a:r>
              <a:rPr lang="ar-DZ" sz="3200" b="1" dirty="0">
                <a:solidFill>
                  <a:srgbClr val="002060"/>
                </a:solidFill>
                <a:cs typeface="DecoType Naskh" pitchFamily="2" charset="-78"/>
              </a:rPr>
              <a:t>    </a:t>
            </a:r>
            <a:r>
              <a:rPr lang="ar-DZ" sz="2400" b="1" dirty="0">
                <a:solidFill>
                  <a:srgbClr val="002060"/>
                </a:solidFill>
                <a:cs typeface="DecoType Naskh" pitchFamily="2" charset="-78"/>
              </a:rPr>
              <a:t>تعد مكتبة د. أحمد عروة من المكتبات السباقة في مجال </a:t>
            </a:r>
            <a:r>
              <a:rPr lang="ar-DZ" sz="2400" b="1" dirty="0" err="1">
                <a:solidFill>
                  <a:srgbClr val="002060"/>
                </a:solidFill>
                <a:cs typeface="DecoType Naskh" pitchFamily="2" charset="-78"/>
              </a:rPr>
              <a:t>أتمتة</a:t>
            </a:r>
            <a:r>
              <a:rPr lang="ar-DZ" sz="2400" b="1" dirty="0">
                <a:solidFill>
                  <a:srgbClr val="002060"/>
                </a:solidFill>
                <a:cs typeface="DecoType Naskh" pitchFamily="2" charset="-78"/>
              </a:rPr>
              <a:t> العمليات المكتبية، حيث أنه تم تعميم النظام  الآلي على مستوى جميع مصالحها للقيام بمختلف الوظائف والعمليات المعروفة (الفهرسة، الإعارة، البحث،...)، وهذا منذ تدشينها في سبتمبر 1993 .  </a:t>
            </a:r>
          </a:p>
          <a:p>
            <a:pPr algn="r" rtl="1"/>
            <a:r>
              <a:rPr lang="ar-DZ" sz="2400" b="1" dirty="0">
                <a:solidFill>
                  <a:srgbClr val="002060"/>
                </a:solidFill>
                <a:cs typeface="DecoType Naskh" pitchFamily="2" charset="-78"/>
              </a:rPr>
              <a:t>ولمسايرة التطورات الحاصلة في مجال المكتبات والمعلومات، والدخول في مشاريع وطنية وعالمية سعت المكتبة جاهدة لاستبدال نظامها الآلي المحلي بنظام آخر يستجيب لهذه المتطلبات الجديدة واحتياجات الطلبة المتزايدة. وفي إطار السياسة الوطنية لإنشاء الفهرس الوطني الموحد تم اعتماد النظام المقنن لتسيير المكتبات سنجاب (</a:t>
            </a:r>
            <a:r>
              <a:rPr lang="fr-FR" sz="2400" b="1" dirty="0" err="1">
                <a:solidFill>
                  <a:srgbClr val="002060"/>
                </a:solidFill>
                <a:cs typeface="DecoType Naskh" pitchFamily="2" charset="-78"/>
              </a:rPr>
              <a:t>syngeb</a:t>
            </a:r>
            <a:r>
              <a:rPr lang="ar-DZ" sz="2400" b="1" dirty="0">
                <a:solidFill>
                  <a:srgbClr val="002060"/>
                </a:solidFill>
                <a:cs typeface="DecoType Naskh" pitchFamily="2" charset="-78"/>
              </a:rPr>
              <a:t>)</a:t>
            </a:r>
          </a:p>
          <a:p>
            <a:pPr algn="r"/>
            <a:r>
              <a:rPr lang="ar-DZ" sz="2400" b="1" dirty="0">
                <a:solidFill>
                  <a:srgbClr val="002060"/>
                </a:solidFill>
                <a:cs typeface="DecoType Naskh" pitchFamily="2" charset="-78"/>
              </a:rPr>
              <a:t>بمكتبة د. أحمد عروة بجامعة الأمير عبد القادر للعلوم الإسلامية موسم 2011-2012، وقد تحمل إطارات المكتبة مسؤولية  ثقل فهرسة الرصيد الكلي للمكتبة منذ نشأتها والمقدر بـ : 90687 نسخة بالنسبة للكتب، 2389 رسالة، 1682 دورية، رصيد مهدى 10982 عنوان. وهذا بعد عجز المختصين في الإعلام الآلي من تحويل قاعدة بيانات النظام القديم للنظام الجديد سنجاب.</a:t>
            </a:r>
          </a:p>
          <a:p>
            <a:pPr marL="285750" indent="-285750" algn="r" rtl="1">
              <a:buFontTx/>
              <a:buChar char="-"/>
            </a:pPr>
            <a:endParaRPr lang="ar-DZ" sz="2400" b="1" dirty="0">
              <a:solidFill>
                <a:srgbClr val="002060"/>
              </a:solidFill>
              <a:cs typeface="DecoType Naskh" pitchFamily="2" charset="-78"/>
            </a:endParaRPr>
          </a:p>
          <a:p>
            <a:pPr marL="285750" indent="-285750" algn="r" rtl="1">
              <a:buFontTx/>
              <a:buChar char="-"/>
            </a:pPr>
            <a:endParaRPr lang="ar-DZ" sz="3200" b="1" dirty="0">
              <a:solidFill>
                <a:srgbClr val="002060"/>
              </a:solidFill>
              <a:cs typeface="DecoType Naskh" pitchFamily="2" charset="-78"/>
            </a:endParaRPr>
          </a:p>
          <a:p>
            <a:pPr marL="285750" indent="-285750" algn="r" rtl="1">
              <a:buFontTx/>
              <a:buChar char="-"/>
            </a:pPr>
            <a:endParaRPr lang="ar-DZ" dirty="0" smtClean="0"/>
          </a:p>
          <a:p>
            <a:pPr marL="285750" indent="-285750" algn="r" rtl="1">
              <a:buFontTx/>
              <a:buChar char="-"/>
            </a:pPr>
            <a:endParaRPr lang="ar-DZ" dirty="0" smtClean="0"/>
          </a:p>
          <a:p>
            <a:pPr marL="285750" indent="-285750" algn="r" rtl="1">
              <a:buFontTx/>
              <a:buChar char="-"/>
            </a:pPr>
            <a:endParaRPr lang="ar-DZ" dirty="0" smtClean="0"/>
          </a:p>
          <a:p>
            <a:pPr marL="285750" indent="-285750" algn="r" rtl="1">
              <a:buFontTx/>
              <a:buChar char="-"/>
            </a:pPr>
            <a:endParaRPr lang="fr-FR" dirty="0" smtClean="0"/>
          </a:p>
        </p:txBody>
      </p:sp>
    </p:spTree>
    <p:extLst>
      <p:ext uri="{BB962C8B-B14F-4D97-AF65-F5344CB8AC3E}">
        <p14:creationId xmlns:p14="http://schemas.microsoft.com/office/powerpoint/2010/main" val="2770209239"/>
      </p:ext>
    </p:extLst>
  </p:cSld>
  <p:clrMapOvr>
    <a:masterClrMapping/>
  </p:clrMapOvr>
  <mc:AlternateContent xmlns:mc="http://schemas.openxmlformats.org/markup-compatibility/2006" xmlns:p14="http://schemas.microsoft.com/office/powerpoint/2010/main">
    <mc:Choice Requires="p14">
      <p:transition spd="slow" p14:dur="1400" advClick="0" advTm="1000">
        <p14:ripple/>
        <p:sndAc>
          <p:stSnd>
            <p:snd r:embed="rId2" name="chimes.wav"/>
          </p:stSnd>
        </p:sndAc>
      </p:transition>
    </mc:Choice>
    <mc:Fallback xmlns="">
      <p:transition spd="slow" advClick="0" advTm="1000">
        <p:fade/>
        <p:sndAc>
          <p:stSnd>
            <p:snd r:embed="rId3" name="chimes.wav"/>
          </p:stSnd>
        </p:sndAc>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5536" y="1505397"/>
            <a:ext cx="8280920" cy="5447645"/>
          </a:xfrm>
          <a:prstGeom prst="rect">
            <a:avLst/>
          </a:prstGeom>
        </p:spPr>
        <p:txBody>
          <a:bodyPr wrap="square">
            <a:spAutoFit/>
          </a:bodyPr>
          <a:lstStyle/>
          <a:p>
            <a:pPr algn="r" rtl="1"/>
            <a:r>
              <a:rPr lang="ar-DZ" sz="2800" b="1" u="sng" dirty="0">
                <a:solidFill>
                  <a:srgbClr val="FF0000"/>
                </a:solidFill>
                <a:cs typeface="DecoType Naskh" pitchFamily="2" charset="-78"/>
              </a:rPr>
              <a:t>تعريف نظام سنجاب </a:t>
            </a:r>
            <a:r>
              <a:rPr lang="fr-FR" sz="2800" b="1" u="sng" dirty="0" err="1">
                <a:solidFill>
                  <a:srgbClr val="FF0000"/>
                </a:solidFill>
                <a:cs typeface="DecoType Naskh" pitchFamily="2" charset="-78"/>
              </a:rPr>
              <a:t>syngeb</a:t>
            </a:r>
            <a:r>
              <a:rPr lang="ar-DZ" sz="2800" b="1" u="sng" dirty="0">
                <a:solidFill>
                  <a:srgbClr val="FF0000"/>
                </a:solidFill>
                <a:cs typeface="DecoType Naskh" pitchFamily="2" charset="-78"/>
              </a:rPr>
              <a:t> </a:t>
            </a:r>
            <a:r>
              <a:rPr lang="ar-DZ" dirty="0"/>
              <a:t>: </a:t>
            </a:r>
          </a:p>
          <a:p>
            <a:pPr algn="r" rtl="1"/>
            <a:r>
              <a:rPr lang="ar-DZ" sz="3200" b="1" dirty="0">
                <a:solidFill>
                  <a:srgbClr val="002060"/>
                </a:solidFill>
                <a:cs typeface="DecoType Naskh" pitchFamily="2" charset="-78"/>
              </a:rPr>
              <a:t>    يعد نظام سنجاب من البرمجيات المتكاملة والمتطورة القادرة على التحكم في مختلف أنواع الوثائق (كتب، أطروحات، دوريات...)، وقد تم إنشاؤه من قبل مركز البحث في الاعلام العلمي والتقني</a:t>
            </a:r>
            <a:r>
              <a:rPr lang="fr-FR" sz="3200" b="1" dirty="0">
                <a:solidFill>
                  <a:srgbClr val="002060"/>
                </a:solidFill>
                <a:cs typeface="DecoType Naskh" pitchFamily="2" charset="-78"/>
              </a:rPr>
              <a:t> CERIST</a:t>
            </a:r>
            <a:r>
              <a:rPr lang="ar-DZ" sz="3200" b="1" dirty="0">
                <a:solidFill>
                  <a:srgbClr val="002060"/>
                </a:solidFill>
                <a:cs typeface="DecoType Naskh" pitchFamily="2" charset="-78"/>
              </a:rPr>
              <a:t>وفقا للمعايير الدولية، بحيث يضمن تسيير المهام الرئيسية للمكتبة (التزويد، الفهرسة، متابعة الدوريات والإعارة...) وهذا باختلاف أنواع المكتبات (مكتبات جامعية، مكتبات المتاحف، مكتبات مراكز البحث...)، كما يمكن الباحث من إجراء بحثه عن طريق واجهة بحث بسيط (العنوان، المؤلف، كلمة دالة)، وبحث متقدم (عنوان، مؤلف، رؤوس الموضوعات، ردمك، ردمد، السنة،...). مع قدرة النظام على عرض البيانات البيبليوغرافية وفق ثلاثة معايير : عام، ردمك و</a:t>
            </a:r>
            <a:r>
              <a:rPr lang="fr-FR" sz="3200" b="1" dirty="0">
                <a:solidFill>
                  <a:srgbClr val="002060"/>
                </a:solidFill>
                <a:cs typeface="DecoType Naskh" pitchFamily="2" charset="-78"/>
              </a:rPr>
              <a:t>.</a:t>
            </a:r>
            <a:r>
              <a:rPr lang="fr-FR" sz="3200" b="1" dirty="0" err="1">
                <a:solidFill>
                  <a:srgbClr val="002060"/>
                </a:solidFill>
                <a:cs typeface="DecoType Naskh" pitchFamily="2" charset="-78"/>
              </a:rPr>
              <a:t>Unimarc</a:t>
            </a:r>
            <a:endParaRPr lang="fr-FR" sz="3200" b="1" dirty="0">
              <a:solidFill>
                <a:srgbClr val="002060"/>
              </a:solidFill>
              <a:cs typeface="DecoType Naskh" pitchFamily="2" charset="-78"/>
            </a:endParaRPr>
          </a:p>
        </p:txBody>
      </p:sp>
    </p:spTree>
    <p:extLst>
      <p:ext uri="{BB962C8B-B14F-4D97-AF65-F5344CB8AC3E}">
        <p14:creationId xmlns:p14="http://schemas.microsoft.com/office/powerpoint/2010/main" val="2213214197"/>
      </p:ext>
    </p:extLst>
  </p:cSld>
  <p:clrMapOvr>
    <a:masterClrMapping/>
  </p:clrMapOvr>
  <mc:AlternateContent xmlns:mc="http://schemas.openxmlformats.org/markup-compatibility/2006" xmlns:p14="http://schemas.microsoft.com/office/powerpoint/2010/main">
    <mc:Choice Requires="p14">
      <p:transition spd="slow" p14:dur="1400" advClick="0" advTm="1000">
        <p14:ripple/>
        <p:sndAc>
          <p:stSnd>
            <p:snd r:embed="rId2" name="chimes.wav"/>
          </p:stSnd>
        </p:sndAc>
      </p:transition>
    </mc:Choice>
    <mc:Fallback xmlns="">
      <p:transition spd="slow" advClick="0" advTm="1000">
        <p:fade/>
        <p:sndAc>
          <p:stSnd>
            <p:snd r:embed="rId3" name="chimes.wav"/>
          </p:st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half" idx="2"/>
          </p:nvPr>
        </p:nvSpPr>
        <p:spPr>
          <a:xfrm>
            <a:off x="755576" y="1124744"/>
            <a:ext cx="8136904" cy="4736308"/>
          </a:xfrm>
        </p:spPr>
        <p:txBody>
          <a:bodyPr>
            <a:normAutofit fontScale="77500" lnSpcReduction="20000"/>
          </a:bodyPr>
          <a:lstStyle/>
          <a:p>
            <a:pPr marL="0" indent="0" algn="r">
              <a:buNone/>
            </a:pPr>
            <a:r>
              <a:rPr lang="ar-DZ" b="1" dirty="0">
                <a:solidFill>
                  <a:srgbClr val="002060"/>
                </a:solidFill>
                <a:cs typeface="DecoType Naskh" pitchFamily="2" charset="-78"/>
              </a:rPr>
              <a:t>*إدارة المقتنيات : طلبيات، اشتراكات، تبادل،...</a:t>
            </a:r>
          </a:p>
          <a:p>
            <a:pPr marL="0" indent="0" algn="r">
              <a:buNone/>
            </a:pPr>
            <a:r>
              <a:rPr lang="ar-DZ" b="1" dirty="0">
                <a:solidFill>
                  <a:srgbClr val="002060"/>
                </a:solidFill>
                <a:cs typeface="DecoType Naskh" pitchFamily="2" charset="-78"/>
              </a:rPr>
              <a:t>*إدارة قوائم الجرد ونشر قائمة الكتب غير الموجودة</a:t>
            </a:r>
          </a:p>
          <a:p>
            <a:pPr marL="0" indent="0" algn="r">
              <a:buNone/>
            </a:pPr>
            <a:r>
              <a:rPr lang="ar-DZ" b="1" dirty="0" smtClean="0">
                <a:solidFill>
                  <a:srgbClr val="002060"/>
                </a:solidFill>
                <a:cs typeface="DecoType Naskh" pitchFamily="2" charset="-78"/>
              </a:rPr>
              <a:t>*</a:t>
            </a:r>
            <a:r>
              <a:rPr lang="ar-DZ" b="1" dirty="0">
                <a:solidFill>
                  <a:srgbClr val="002060"/>
                </a:solidFill>
                <a:cs typeface="DecoType Naskh" pitchFamily="2" charset="-78"/>
              </a:rPr>
              <a:t>فهرسة كل أنواع الوثائق : رسائل جامعية، كتب، دوريات، وأوعية البريل...</a:t>
            </a:r>
          </a:p>
          <a:p>
            <a:pPr marL="0" indent="0" algn="r">
              <a:buNone/>
            </a:pPr>
            <a:r>
              <a:rPr lang="ar-DZ" b="1" dirty="0">
                <a:solidFill>
                  <a:srgbClr val="002060"/>
                </a:solidFill>
                <a:cs typeface="DecoType Naskh" pitchFamily="2" charset="-78"/>
              </a:rPr>
              <a:t>*إدارة قوائم الضبط والمراجعة : كلمات مفتاحية، مؤلفين، ناشرين، سلاسل،...</a:t>
            </a:r>
          </a:p>
          <a:p>
            <a:pPr marL="0" indent="0" algn="r">
              <a:buNone/>
            </a:pPr>
            <a:r>
              <a:rPr lang="ar-DZ" b="1" dirty="0">
                <a:solidFill>
                  <a:srgbClr val="002060"/>
                </a:solidFill>
                <a:cs typeface="DecoType Naskh" pitchFamily="2" charset="-78"/>
              </a:rPr>
              <a:t>*إمكانية البحث المتعدد المعايير : عن طريق كلمة من العنوان، المؤلف، رؤوس الموضوعات، ردمك، ردمد، السنة،...</a:t>
            </a:r>
          </a:p>
          <a:p>
            <a:pPr marL="0" indent="0" algn="r">
              <a:buNone/>
            </a:pPr>
            <a:r>
              <a:rPr lang="ar-DZ" b="1" dirty="0" smtClean="0">
                <a:solidFill>
                  <a:srgbClr val="002060"/>
                </a:solidFill>
                <a:cs typeface="DecoType Naskh" pitchFamily="2" charset="-78"/>
              </a:rPr>
              <a:t>*</a:t>
            </a:r>
            <a:r>
              <a:rPr lang="ar-DZ" b="1" dirty="0">
                <a:solidFill>
                  <a:srgbClr val="002060"/>
                </a:solidFill>
                <a:cs typeface="DecoType Naskh" pitchFamily="2" charset="-78"/>
              </a:rPr>
              <a:t>واجهة مزدوجة اللغة (عربية، فرنسية)</a:t>
            </a:r>
          </a:p>
          <a:p>
            <a:pPr marL="0" indent="0" algn="r">
              <a:buNone/>
            </a:pPr>
            <a:r>
              <a:rPr lang="ar-DZ" b="1" dirty="0">
                <a:solidFill>
                  <a:srgbClr val="002060"/>
                </a:solidFill>
                <a:cs typeface="DecoType Naskh" pitchFamily="2" charset="-78"/>
              </a:rPr>
              <a:t>*إتاحة الفهرس على شبكة محلية أو على شبكة الأنترنت.</a:t>
            </a:r>
          </a:p>
          <a:p>
            <a:pPr marL="0" indent="0" algn="r">
              <a:buNone/>
            </a:pPr>
            <a:r>
              <a:rPr lang="ar-DZ" b="1" dirty="0">
                <a:solidFill>
                  <a:srgbClr val="002060"/>
                </a:solidFill>
                <a:cs typeface="DecoType Naskh" pitchFamily="2" charset="-78"/>
              </a:rPr>
              <a:t>*إمكانية الحجز للكتب.</a:t>
            </a:r>
          </a:p>
          <a:p>
            <a:pPr marL="0" indent="0" algn="r">
              <a:buNone/>
            </a:pPr>
            <a:r>
              <a:rPr lang="ar-DZ" b="1" dirty="0">
                <a:solidFill>
                  <a:srgbClr val="002060"/>
                </a:solidFill>
                <a:cs typeface="DecoType Naskh" pitchFamily="2" charset="-78"/>
              </a:rPr>
              <a:t> *الإعارة بين المكتبات</a:t>
            </a:r>
          </a:p>
          <a:p>
            <a:pPr marL="0" indent="0" algn="r">
              <a:buNone/>
            </a:pPr>
            <a:r>
              <a:rPr lang="ar-DZ" b="1" dirty="0">
                <a:solidFill>
                  <a:srgbClr val="002060"/>
                </a:solidFill>
                <a:cs typeface="DecoType Naskh" pitchFamily="2" charset="-78"/>
              </a:rPr>
              <a:t>*بناء فهرس مشترك للمكتبات الأربع (المكتبة المركزية، مكتبة كلية أصول الدين ومكتبة كلية الشريعة والاقتصاد، ومكتبة كلية الآداب والحضارة الإسلامية).</a:t>
            </a:r>
          </a:p>
          <a:p>
            <a:pPr marL="0" indent="0" algn="r">
              <a:buNone/>
            </a:pPr>
            <a:r>
              <a:rPr lang="ar-DZ" b="1" dirty="0">
                <a:solidFill>
                  <a:srgbClr val="002060"/>
                </a:solidFill>
                <a:cs typeface="DecoType Naskh" pitchFamily="2" charset="-78"/>
              </a:rPr>
              <a:t>*إتاحة فهرس الموضوعات للكتب </a:t>
            </a:r>
            <a:r>
              <a:rPr lang="ar-DZ" b="1" dirty="0" err="1">
                <a:solidFill>
                  <a:srgbClr val="002060"/>
                </a:solidFill>
                <a:cs typeface="DecoType Naskh" pitchFamily="2" charset="-78"/>
              </a:rPr>
              <a:t>المرقمنة</a:t>
            </a:r>
            <a:r>
              <a:rPr lang="ar-DZ" b="1" dirty="0">
                <a:solidFill>
                  <a:srgbClr val="002060"/>
                </a:solidFill>
                <a:cs typeface="DecoType Naskh" pitchFamily="2" charset="-78"/>
              </a:rPr>
              <a:t> على شبكة </a:t>
            </a:r>
            <a:r>
              <a:rPr lang="ar-DZ" b="1" dirty="0" smtClean="0">
                <a:solidFill>
                  <a:srgbClr val="002060"/>
                </a:solidFill>
                <a:cs typeface="DecoType Naskh" pitchFamily="2" charset="-78"/>
              </a:rPr>
              <a:t>المحلية</a:t>
            </a:r>
            <a:endParaRPr lang="fr-FR" b="1" dirty="0">
              <a:solidFill>
                <a:srgbClr val="002060"/>
              </a:solidFill>
              <a:cs typeface="DecoType Naskh" pitchFamily="2" charset="-78"/>
            </a:endParaRPr>
          </a:p>
          <a:p>
            <a:pPr marL="0" indent="0" algn="r">
              <a:buNone/>
            </a:pPr>
            <a:r>
              <a:rPr lang="ar-DZ" b="1" dirty="0" smtClean="0">
                <a:solidFill>
                  <a:srgbClr val="002060"/>
                </a:solidFill>
                <a:cs typeface="DecoType Naskh" pitchFamily="2" charset="-78"/>
              </a:rPr>
              <a:t>.* </a:t>
            </a:r>
            <a:r>
              <a:rPr lang="ar-DZ" b="1" dirty="0">
                <a:solidFill>
                  <a:srgbClr val="002060"/>
                </a:solidFill>
                <a:cs typeface="DecoType Naskh" pitchFamily="2" charset="-78"/>
              </a:rPr>
              <a:t>إتاحة </a:t>
            </a:r>
            <a:r>
              <a:rPr lang="ar-DZ" b="1" dirty="0" smtClean="0">
                <a:solidFill>
                  <a:srgbClr val="002060"/>
                </a:solidFill>
                <a:cs typeface="DecoType Naskh" pitchFamily="2" charset="-78"/>
              </a:rPr>
              <a:t>المستخلص مع الفهرس </a:t>
            </a:r>
            <a:r>
              <a:rPr lang="ar-DZ" b="1" dirty="0">
                <a:solidFill>
                  <a:srgbClr val="002060"/>
                </a:solidFill>
                <a:cs typeface="DecoType Naskh" pitchFamily="2" charset="-78"/>
              </a:rPr>
              <a:t>للرسائل </a:t>
            </a:r>
            <a:r>
              <a:rPr lang="ar-DZ" b="1" dirty="0" err="1">
                <a:solidFill>
                  <a:srgbClr val="002060"/>
                </a:solidFill>
                <a:cs typeface="DecoType Naskh" pitchFamily="2" charset="-78"/>
              </a:rPr>
              <a:t>المرقمنة</a:t>
            </a:r>
            <a:r>
              <a:rPr lang="ar-DZ" b="1" dirty="0">
                <a:solidFill>
                  <a:srgbClr val="002060"/>
                </a:solidFill>
                <a:cs typeface="DecoType Naskh" pitchFamily="2" charset="-78"/>
              </a:rPr>
              <a:t> على </a:t>
            </a:r>
            <a:r>
              <a:rPr lang="ar-DZ" b="1" dirty="0" smtClean="0">
                <a:solidFill>
                  <a:srgbClr val="002060"/>
                </a:solidFill>
                <a:cs typeface="DecoType Naskh" pitchFamily="2" charset="-78"/>
              </a:rPr>
              <a:t>الأنترنيت</a:t>
            </a:r>
            <a:endParaRPr lang="fr-FR" b="1" dirty="0">
              <a:solidFill>
                <a:srgbClr val="002060"/>
              </a:solidFill>
              <a:cs typeface="DecoType Naskh" pitchFamily="2" charset="-78"/>
            </a:endParaRPr>
          </a:p>
          <a:p>
            <a:endParaRPr lang="fr-FR"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3844" y="332656"/>
            <a:ext cx="2711019"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660232" y="211431"/>
            <a:ext cx="1911101" cy="584775"/>
          </a:xfrm>
          <a:prstGeom prst="rect">
            <a:avLst/>
          </a:prstGeom>
        </p:spPr>
        <p:txBody>
          <a:bodyPr wrap="none">
            <a:spAutoFit/>
          </a:bodyPr>
          <a:lstStyle/>
          <a:p>
            <a:r>
              <a:rPr lang="ar-DZ" sz="3200" b="1" dirty="0">
                <a:solidFill>
                  <a:srgbClr val="FF0000"/>
                </a:solidFill>
                <a:cs typeface="DecoType Naskh" pitchFamily="2" charset="-78"/>
              </a:rPr>
              <a:t>خدمات النظام :</a:t>
            </a:r>
          </a:p>
        </p:txBody>
      </p:sp>
    </p:spTree>
    <p:extLst>
      <p:ext uri="{BB962C8B-B14F-4D97-AF65-F5344CB8AC3E}">
        <p14:creationId xmlns:p14="http://schemas.microsoft.com/office/powerpoint/2010/main" val="1421214154"/>
      </p:ext>
    </p:extLst>
  </p:cSld>
  <p:clrMapOvr>
    <a:masterClrMapping/>
  </p:clrMapOvr>
  <mc:AlternateContent xmlns:mc="http://schemas.openxmlformats.org/markup-compatibility/2006" xmlns:p14="http://schemas.microsoft.com/office/powerpoint/2010/main">
    <mc:Choice Requires="p14">
      <p:transition spd="slow" p14:dur="1400" advClick="0" advTm="1000">
        <p14:ripple/>
        <p:sndAc>
          <p:stSnd>
            <p:snd r:embed="rId2" name="chimes.wav"/>
          </p:stSnd>
        </p:sndAc>
      </p:transition>
    </mc:Choice>
    <mc:Fallback xmlns="">
      <p:transition spd="slow" advClick="0" advTm="1000">
        <p:fade/>
        <p:sndAc>
          <p:stSnd>
            <p:snd r:embed="rId4" name="chimes.wav"/>
          </p:stSnd>
        </p:sndAc>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220072" y="548680"/>
            <a:ext cx="3024336" cy="404664"/>
          </a:xfrm>
        </p:spPr>
        <p:txBody>
          <a:bodyPr>
            <a:normAutofit fontScale="90000"/>
          </a:bodyPr>
          <a:lstStyle/>
          <a:p>
            <a:pPr algn="r"/>
            <a:r>
              <a:rPr lang="ar-DZ" b="1" dirty="0" smtClean="0">
                <a:solidFill>
                  <a:srgbClr val="002060"/>
                </a:solidFill>
                <a:latin typeface="+mn-lt"/>
                <a:ea typeface="+mn-ea"/>
                <a:cs typeface="DecoType Naskh" pitchFamily="2" charset="-78"/>
              </a:rPr>
              <a:t>:</a:t>
            </a:r>
            <a:endParaRPr lang="fr-FR" b="1" dirty="0">
              <a:solidFill>
                <a:srgbClr val="002060"/>
              </a:solidFill>
              <a:latin typeface="+mn-lt"/>
              <a:ea typeface="+mn-ea"/>
              <a:cs typeface="DecoType Naskh" pitchFamily="2" charset="-78"/>
            </a:endParaRPr>
          </a:p>
        </p:txBody>
      </p:sp>
      <p:sp>
        <p:nvSpPr>
          <p:cNvPr id="4" name="Espace réservé du contenu 3"/>
          <p:cNvSpPr>
            <a:spLocks noGrp="1"/>
          </p:cNvSpPr>
          <p:nvPr>
            <p:ph sz="half" idx="2"/>
          </p:nvPr>
        </p:nvSpPr>
        <p:spPr>
          <a:xfrm>
            <a:off x="179512" y="684709"/>
            <a:ext cx="8784976" cy="4392488"/>
          </a:xfrm>
        </p:spPr>
        <p:txBody>
          <a:bodyPr>
            <a:noAutofit/>
          </a:bodyPr>
          <a:lstStyle/>
          <a:p>
            <a:pPr marL="0" indent="0" algn="ctr">
              <a:buNone/>
            </a:pPr>
            <a:endParaRPr lang="ar-DZ" sz="2000" b="1" dirty="0"/>
          </a:p>
          <a:p>
            <a:pPr marL="0" indent="0" algn="r">
              <a:buNone/>
            </a:pPr>
            <a:r>
              <a:rPr lang="ar-DZ" sz="2000" b="1" dirty="0">
                <a:solidFill>
                  <a:srgbClr val="002060"/>
                </a:solidFill>
                <a:cs typeface="DecoType Naskh" pitchFamily="2" charset="-78"/>
              </a:rPr>
              <a:t>تفتح </a:t>
            </a:r>
            <a:r>
              <a:rPr lang="ar-DZ" sz="2000" b="1" dirty="0" smtClean="0">
                <a:solidFill>
                  <a:srgbClr val="002060"/>
                </a:solidFill>
                <a:cs typeface="DecoType Naskh" pitchFamily="2" charset="-78"/>
              </a:rPr>
              <a:t>المكتبة أبوابها كل يوم، ابتداء من الساعة </a:t>
            </a:r>
            <a:r>
              <a:rPr lang="ar-DZ" sz="2000" b="1" dirty="0">
                <a:solidFill>
                  <a:srgbClr val="002060"/>
                </a:solidFill>
                <a:cs typeface="DecoType Naskh" pitchFamily="2" charset="-78"/>
              </a:rPr>
              <a:t>الثامنة (08:00) صباحا إلى تمام الساعة السادسة (18:00) مساء، ماعدا يوم الجمعة، </a:t>
            </a:r>
            <a:r>
              <a:rPr lang="ar-DZ" sz="2000" b="1" dirty="0" smtClean="0">
                <a:solidFill>
                  <a:srgbClr val="002060"/>
                </a:solidFill>
                <a:cs typeface="DecoType Naskh" pitchFamily="2" charset="-78"/>
              </a:rPr>
              <a:t>والعطل </a:t>
            </a:r>
            <a:r>
              <a:rPr lang="ar-DZ" sz="2000" b="1" dirty="0">
                <a:solidFill>
                  <a:srgbClr val="002060"/>
                </a:solidFill>
                <a:cs typeface="DecoType Naskh" pitchFamily="2" charset="-78"/>
              </a:rPr>
              <a:t>الرسمية.</a:t>
            </a:r>
          </a:p>
          <a:p>
            <a:pPr marL="0" indent="0" algn="r">
              <a:buNone/>
            </a:pPr>
            <a:r>
              <a:rPr lang="ar-DZ" sz="2000" b="1" dirty="0">
                <a:solidFill>
                  <a:srgbClr val="002060"/>
                </a:solidFill>
                <a:cs typeface="DecoType Naskh" pitchFamily="2" charset="-78"/>
              </a:rPr>
              <a:t>روادها : </a:t>
            </a:r>
          </a:p>
          <a:p>
            <a:pPr marL="0" indent="0" algn="r">
              <a:buNone/>
            </a:pPr>
            <a:r>
              <a:rPr lang="ar-DZ" sz="2000" b="1" dirty="0">
                <a:solidFill>
                  <a:srgbClr val="002060"/>
                </a:solidFill>
                <a:cs typeface="DecoType Naskh" pitchFamily="2" charset="-78"/>
              </a:rPr>
              <a:t>طلبة، أساتذة، باحثون، </a:t>
            </a:r>
            <a:r>
              <a:rPr lang="ar-DZ" sz="2000" b="1" dirty="0" smtClean="0">
                <a:solidFill>
                  <a:srgbClr val="002060"/>
                </a:solidFill>
                <a:cs typeface="DecoType Naskh" pitchFamily="2" charset="-78"/>
              </a:rPr>
              <a:t>وغيرهم. الدخول </a:t>
            </a:r>
            <a:r>
              <a:rPr lang="ar-DZ" sz="2000" b="1" dirty="0">
                <a:solidFill>
                  <a:srgbClr val="002060"/>
                </a:solidFill>
                <a:cs typeface="DecoType Naskh" pitchFamily="2" charset="-78"/>
              </a:rPr>
              <a:t>إلى المكتبة يكون ببطاقة خاصة، أما الاستثناءات فهي بترخيص من مدير المكتبة.</a:t>
            </a:r>
          </a:p>
          <a:p>
            <a:pPr marL="0" indent="0" algn="r">
              <a:buNone/>
            </a:pPr>
            <a:r>
              <a:rPr lang="ar-DZ" sz="2000" b="1" dirty="0">
                <a:solidFill>
                  <a:srgbClr val="002060"/>
                </a:solidFill>
                <a:cs typeface="DecoType Naskh" pitchFamily="2" charset="-78"/>
              </a:rPr>
              <a:t>ملف الانخراط: </a:t>
            </a:r>
          </a:p>
          <a:p>
            <a:pPr marL="0" indent="0" algn="r">
              <a:buNone/>
            </a:pPr>
            <a:r>
              <a:rPr lang="ar-DZ" sz="2000" b="1" dirty="0">
                <a:solidFill>
                  <a:srgbClr val="002060"/>
                </a:solidFill>
                <a:cs typeface="DecoType Naskh" pitchFamily="2" charset="-78"/>
              </a:rPr>
              <a:t>*بالنسبة للطلبة الجدد:</a:t>
            </a:r>
          </a:p>
          <a:p>
            <a:pPr marL="0" indent="0" algn="r">
              <a:buNone/>
            </a:pPr>
            <a:r>
              <a:rPr lang="ar-DZ" sz="2000" b="1" dirty="0" smtClean="0">
                <a:solidFill>
                  <a:srgbClr val="002060"/>
                </a:solidFill>
                <a:cs typeface="DecoType Naskh" pitchFamily="2" charset="-78"/>
              </a:rPr>
              <a:t>  -</a:t>
            </a:r>
            <a:r>
              <a:rPr lang="ar-DZ" sz="2000" b="1" dirty="0">
                <a:solidFill>
                  <a:srgbClr val="002060"/>
                </a:solidFill>
                <a:cs typeface="DecoType Naskh" pitchFamily="2" charset="-78"/>
              </a:rPr>
              <a:t>شهادة التسجيل </a:t>
            </a:r>
            <a:r>
              <a:rPr lang="ar-DZ" sz="2000" b="1" dirty="0" smtClean="0">
                <a:solidFill>
                  <a:srgbClr val="002060"/>
                </a:solidFill>
                <a:cs typeface="DecoType Naskh" pitchFamily="2" charset="-78"/>
              </a:rPr>
              <a:t>. </a:t>
            </a:r>
            <a:endParaRPr lang="ar-DZ" sz="2000" b="1" dirty="0">
              <a:solidFill>
                <a:srgbClr val="002060"/>
              </a:solidFill>
              <a:cs typeface="DecoType Naskh" pitchFamily="2" charset="-78"/>
            </a:endParaRPr>
          </a:p>
          <a:p>
            <a:pPr marL="0" indent="0" algn="r">
              <a:buNone/>
            </a:pPr>
            <a:r>
              <a:rPr lang="ar-DZ" sz="2000" b="1" dirty="0" smtClean="0">
                <a:solidFill>
                  <a:srgbClr val="002060"/>
                </a:solidFill>
                <a:cs typeface="DecoType Naskh" pitchFamily="2" charset="-78"/>
              </a:rPr>
              <a:t>  -</a:t>
            </a:r>
            <a:r>
              <a:rPr lang="ar-DZ" sz="2000" b="1" dirty="0">
                <a:solidFill>
                  <a:srgbClr val="002060"/>
                </a:solidFill>
                <a:cs typeface="DecoType Naskh" pitchFamily="2" charset="-78"/>
              </a:rPr>
              <a:t>صورتان شمسيتان.</a:t>
            </a:r>
          </a:p>
          <a:p>
            <a:pPr marL="0" indent="0" algn="r">
              <a:buNone/>
            </a:pPr>
            <a:r>
              <a:rPr lang="ar-DZ" sz="2000" b="1" dirty="0" smtClean="0">
                <a:solidFill>
                  <a:srgbClr val="002060"/>
                </a:solidFill>
                <a:cs typeface="DecoType Naskh" pitchFamily="2" charset="-78"/>
              </a:rPr>
              <a:t>  -</a:t>
            </a:r>
            <a:r>
              <a:rPr lang="ar-DZ" sz="2000" b="1" dirty="0">
                <a:solidFill>
                  <a:srgbClr val="002060"/>
                </a:solidFill>
                <a:cs typeface="DecoType Naskh" pitchFamily="2" charset="-78"/>
              </a:rPr>
              <a:t>نسخة عن بطاقة الهوية الوطنية</a:t>
            </a:r>
            <a:r>
              <a:rPr lang="ar-DZ" sz="2000" b="1" dirty="0" smtClean="0">
                <a:solidFill>
                  <a:srgbClr val="002060"/>
                </a:solidFill>
                <a:cs typeface="DecoType Naskh" pitchFamily="2" charset="-78"/>
              </a:rPr>
              <a:t>.  </a:t>
            </a:r>
            <a:endParaRPr lang="ar-DZ" sz="2000" b="1" dirty="0">
              <a:solidFill>
                <a:srgbClr val="002060"/>
              </a:solidFill>
              <a:cs typeface="DecoType Naskh" pitchFamily="2" charset="-78"/>
            </a:endParaRPr>
          </a:p>
          <a:p>
            <a:pPr marL="0" indent="0" algn="r">
              <a:buNone/>
            </a:pPr>
            <a:r>
              <a:rPr lang="ar-DZ" sz="2000" b="1" dirty="0" smtClean="0">
                <a:solidFill>
                  <a:srgbClr val="002060"/>
                </a:solidFill>
                <a:cs typeface="DecoType Naskh" pitchFamily="2" charset="-78"/>
              </a:rPr>
              <a:t> بالنسبة </a:t>
            </a:r>
            <a:r>
              <a:rPr lang="ar-DZ" sz="2000" b="1" dirty="0">
                <a:solidFill>
                  <a:srgbClr val="002060"/>
                </a:solidFill>
                <a:cs typeface="DecoType Naskh" pitchFamily="2" charset="-78"/>
              </a:rPr>
              <a:t>للطلبة المنخرطين (تحيين </a:t>
            </a:r>
            <a:r>
              <a:rPr lang="ar-DZ" sz="2000" b="1" dirty="0" smtClean="0">
                <a:solidFill>
                  <a:srgbClr val="002060"/>
                </a:solidFill>
                <a:cs typeface="DecoType Naskh" pitchFamily="2" charset="-78"/>
              </a:rPr>
              <a:t>الملفات) :)</a:t>
            </a:r>
            <a:endParaRPr lang="ar-DZ" sz="2000" b="1" dirty="0">
              <a:solidFill>
                <a:srgbClr val="002060"/>
              </a:solidFill>
              <a:cs typeface="DecoType Naskh" pitchFamily="2" charset="-78"/>
            </a:endParaRPr>
          </a:p>
          <a:p>
            <a:pPr marL="0" indent="0" algn="r">
              <a:buNone/>
            </a:pPr>
            <a:r>
              <a:rPr lang="ar-DZ" sz="2000" b="1" dirty="0" smtClean="0">
                <a:solidFill>
                  <a:srgbClr val="002060"/>
                </a:solidFill>
                <a:cs typeface="DecoType Naskh" pitchFamily="2" charset="-78"/>
              </a:rPr>
              <a:t>  </a:t>
            </a:r>
            <a:r>
              <a:rPr lang="ar-DZ" sz="2000" b="1" dirty="0">
                <a:solidFill>
                  <a:srgbClr val="002060"/>
                </a:solidFill>
                <a:cs typeface="DecoType Naskh" pitchFamily="2" charset="-78"/>
              </a:rPr>
              <a:t>*</a:t>
            </a:r>
            <a:r>
              <a:rPr lang="ar-DZ" sz="2000" b="1" dirty="0" smtClean="0">
                <a:solidFill>
                  <a:srgbClr val="002060"/>
                </a:solidFill>
                <a:cs typeface="DecoType Naskh" pitchFamily="2" charset="-78"/>
              </a:rPr>
              <a:t>طاقة </a:t>
            </a:r>
            <a:r>
              <a:rPr lang="ar-DZ" sz="2000" b="1" dirty="0">
                <a:solidFill>
                  <a:srgbClr val="002060"/>
                </a:solidFill>
                <a:cs typeface="DecoType Naskh" pitchFamily="2" charset="-78"/>
              </a:rPr>
              <a:t>المكتبة </a:t>
            </a:r>
            <a:r>
              <a:rPr lang="ar-DZ" sz="2000" b="1" dirty="0" err="1">
                <a:solidFill>
                  <a:srgbClr val="002060"/>
                </a:solidFill>
                <a:cs typeface="DecoType Naskh" pitchFamily="2" charset="-78"/>
              </a:rPr>
              <a:t>المكتبة</a:t>
            </a:r>
            <a:r>
              <a:rPr lang="ar-DZ" sz="2000" b="1" dirty="0">
                <a:solidFill>
                  <a:srgbClr val="002060"/>
                </a:solidFill>
                <a:cs typeface="DecoType Naskh" pitchFamily="2" charset="-78"/>
              </a:rPr>
              <a:t>.</a:t>
            </a:r>
          </a:p>
          <a:p>
            <a:pPr marL="0" indent="0" algn="r">
              <a:buNone/>
            </a:pPr>
            <a:r>
              <a:rPr lang="ar-DZ" sz="2000" b="1" dirty="0" smtClean="0">
                <a:solidFill>
                  <a:srgbClr val="002060"/>
                </a:solidFill>
                <a:cs typeface="DecoType Naskh" pitchFamily="2" charset="-78"/>
              </a:rPr>
              <a:t>  *شهادة </a:t>
            </a:r>
            <a:r>
              <a:rPr lang="ar-DZ" sz="2000" b="1" dirty="0">
                <a:solidFill>
                  <a:srgbClr val="002060"/>
                </a:solidFill>
                <a:cs typeface="DecoType Naskh" pitchFamily="2" charset="-78"/>
              </a:rPr>
              <a:t>إعادة التسجيل.</a:t>
            </a:r>
          </a:p>
          <a:p>
            <a:pPr marL="0" indent="0" algn="r">
              <a:buNone/>
            </a:pPr>
            <a:r>
              <a:rPr lang="ar-DZ" sz="2000" b="1" u="sng" dirty="0" smtClean="0">
                <a:solidFill>
                  <a:srgbClr val="002060"/>
                </a:solidFill>
                <a:cs typeface="DecoType Naskh" pitchFamily="2" charset="-78"/>
              </a:rPr>
              <a:t>ملاحظة</a:t>
            </a:r>
            <a:r>
              <a:rPr lang="ar-DZ" sz="2000" b="1" dirty="0">
                <a:solidFill>
                  <a:srgbClr val="002060"/>
                </a:solidFill>
                <a:cs typeface="DecoType Naskh" pitchFamily="2" charset="-78"/>
              </a:rPr>
              <a:t>: بالنسبة للطلبة غير المنتسبين لجامعة الأمير عبد القادر للعلوم الإسلامية، فالانخراط يكون وفق شروط يحددها النظام الداخلي للمكتبة.</a:t>
            </a:r>
          </a:p>
          <a:p>
            <a:endParaRPr lang="fr-FR" sz="2400" b="1" dirty="0">
              <a:solidFill>
                <a:srgbClr val="002060"/>
              </a:solidFill>
              <a:cs typeface="DecoType Naskh" pitchFamily="2" charset="-78"/>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165051"/>
            <a:ext cx="213995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634609" y="74603"/>
            <a:ext cx="1324402" cy="461665"/>
          </a:xfrm>
          <a:prstGeom prst="rect">
            <a:avLst/>
          </a:prstGeom>
        </p:spPr>
        <p:txBody>
          <a:bodyPr wrap="none">
            <a:spAutoFit/>
          </a:bodyPr>
          <a:lstStyle/>
          <a:p>
            <a:r>
              <a:rPr lang="ar-DZ" sz="2400" b="1" dirty="0" smtClean="0">
                <a:solidFill>
                  <a:srgbClr val="FF0000"/>
                </a:solidFill>
                <a:cs typeface="DecoType Naskh" pitchFamily="2" charset="-78"/>
              </a:rPr>
              <a:t>توقيت المكتبة </a:t>
            </a:r>
            <a:endParaRPr lang="fr-FR" sz="2400" b="1" dirty="0">
              <a:solidFill>
                <a:srgbClr val="FF0000"/>
              </a:solidFill>
            </a:endParaRPr>
          </a:p>
        </p:txBody>
      </p:sp>
    </p:spTree>
    <p:extLst>
      <p:ext uri="{BB962C8B-B14F-4D97-AF65-F5344CB8AC3E}">
        <p14:creationId xmlns:p14="http://schemas.microsoft.com/office/powerpoint/2010/main" val="200627910"/>
      </p:ext>
    </p:extLst>
  </p:cSld>
  <p:clrMapOvr>
    <a:masterClrMapping/>
  </p:clrMapOvr>
  <mc:AlternateContent xmlns:mc="http://schemas.openxmlformats.org/markup-compatibility/2006" xmlns:p14="http://schemas.microsoft.com/office/powerpoint/2010/main">
    <mc:Choice Requires="p14">
      <p:transition spd="slow" p14:dur="2000" advClick="0" advTm="1000">
        <p14:prism isContent="1"/>
        <p:sndAc>
          <p:stSnd>
            <p:snd r:embed="rId3" name="chimes.wav"/>
          </p:stSnd>
        </p:sndAc>
      </p:transition>
    </mc:Choice>
    <mc:Fallback xmlns="">
      <p:transition spd="slow" advClick="0" advTm="1000">
        <p:fade/>
        <p:sndAc>
          <p:stSnd>
            <p:snd r:embed="rId5" name="chimes.wav"/>
          </p:stSnd>
        </p:sndAc>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29473" y="1556792"/>
            <a:ext cx="7123080" cy="924475"/>
          </a:xfrm>
        </p:spPr>
        <p:txBody>
          <a:bodyPr>
            <a:normAutofit fontScale="90000"/>
          </a:bodyPr>
          <a:lstStyle/>
          <a:p>
            <a:pPr algn="r"/>
            <a:r>
              <a:rPr lang="ar-DZ" dirty="0" smtClean="0"/>
              <a:t/>
            </a:r>
            <a:br>
              <a:rPr lang="ar-DZ" dirty="0" smtClean="0"/>
            </a:br>
            <a:r>
              <a:rPr lang="ar-DZ" dirty="0"/>
              <a:t/>
            </a:r>
            <a:br>
              <a:rPr lang="ar-DZ" dirty="0"/>
            </a:br>
            <a:r>
              <a:rPr lang="ar-DZ" dirty="0" smtClean="0"/>
              <a:t/>
            </a:r>
            <a:br>
              <a:rPr lang="ar-DZ" dirty="0" smtClean="0"/>
            </a:br>
            <a:r>
              <a:rPr lang="ar-DZ" dirty="0" smtClean="0"/>
              <a:t/>
            </a:r>
            <a:br>
              <a:rPr lang="ar-DZ" dirty="0" smtClean="0"/>
            </a:br>
            <a:r>
              <a:rPr lang="ar-DZ" dirty="0" smtClean="0">
                <a:solidFill>
                  <a:srgbClr val="FF0000"/>
                </a:solidFill>
              </a:rPr>
              <a:t>مهامها</a:t>
            </a:r>
            <a:r>
              <a:rPr lang="ar-DZ" dirty="0" smtClean="0"/>
              <a:t/>
            </a:r>
            <a:br>
              <a:rPr lang="ar-DZ" dirty="0" smtClean="0"/>
            </a:br>
            <a:r>
              <a:rPr lang="ar-DZ" sz="2400" dirty="0" smtClean="0">
                <a:solidFill>
                  <a:srgbClr val="002060"/>
                </a:solidFill>
                <a:latin typeface="Arial" pitchFamily="34" charset="0"/>
                <a:ea typeface="+mn-ea"/>
                <a:cs typeface="Arial" pitchFamily="34" charset="0"/>
              </a:rPr>
              <a:t>بمقتضى القرار الوزاري المشترك المؤرخ في 08 رجب سنة 1425 هـ الموافق لـ 20 أوت سنة 2004م. الذي يحدد التنظيم الإداري لمديرية الجامعة، الكلية، المعهد، ملحقة الجامعة، ومصالحها المشتركة. وحسب المادة 21 منه، فإن المكتبة المركزية للجامعة تتكفل بالمهام الآتية:</a:t>
            </a:r>
            <a:br>
              <a:rPr lang="ar-DZ" sz="2400" dirty="0" smtClean="0">
                <a:solidFill>
                  <a:srgbClr val="002060"/>
                </a:solidFill>
                <a:latin typeface="Arial" pitchFamily="34" charset="0"/>
                <a:ea typeface="+mn-ea"/>
                <a:cs typeface="Arial" pitchFamily="34" charset="0"/>
              </a:rPr>
            </a:br>
            <a:r>
              <a:rPr lang="ar-DZ" sz="2400" dirty="0" smtClean="0">
                <a:solidFill>
                  <a:srgbClr val="002060"/>
                </a:solidFill>
                <a:latin typeface="Arial" pitchFamily="34" charset="0"/>
                <a:ea typeface="+mn-ea"/>
                <a:cs typeface="Arial" pitchFamily="34" charset="0"/>
              </a:rPr>
              <a:t>   *اقتراح برامج اقتناء المراجع والتوثيق الجامعي بالاتصال مع مكتبات الكليات والمعاهد.</a:t>
            </a:r>
            <a:br>
              <a:rPr lang="ar-DZ" sz="2400" dirty="0" smtClean="0">
                <a:solidFill>
                  <a:srgbClr val="002060"/>
                </a:solidFill>
                <a:latin typeface="Arial" pitchFamily="34" charset="0"/>
                <a:ea typeface="+mn-ea"/>
                <a:cs typeface="Arial" pitchFamily="34" charset="0"/>
              </a:rPr>
            </a:br>
            <a:r>
              <a:rPr lang="ar-DZ" sz="2400" dirty="0">
                <a:solidFill>
                  <a:srgbClr val="002060"/>
                </a:solidFill>
                <a:latin typeface="Arial" pitchFamily="34" charset="0"/>
                <a:ea typeface="+mn-ea"/>
                <a:cs typeface="Arial" pitchFamily="34" charset="0"/>
              </a:rPr>
              <a:t> </a:t>
            </a:r>
            <a:r>
              <a:rPr lang="ar-DZ" sz="2400" dirty="0" smtClean="0">
                <a:solidFill>
                  <a:srgbClr val="002060"/>
                </a:solidFill>
                <a:latin typeface="Arial" pitchFamily="34" charset="0"/>
                <a:ea typeface="+mn-ea"/>
                <a:cs typeface="Arial" pitchFamily="34" charset="0"/>
              </a:rPr>
              <a:t>  * تنظيم الرصيد الوثائقي للمكتبة المركزية باستعمال أحدث الطرق للمعالجة والترتيب.</a:t>
            </a:r>
            <a:br>
              <a:rPr lang="ar-DZ" sz="2400" dirty="0" smtClean="0">
                <a:solidFill>
                  <a:srgbClr val="002060"/>
                </a:solidFill>
                <a:latin typeface="Arial" pitchFamily="34" charset="0"/>
                <a:ea typeface="+mn-ea"/>
                <a:cs typeface="Arial" pitchFamily="34" charset="0"/>
              </a:rPr>
            </a:br>
            <a:r>
              <a:rPr lang="ar-DZ" sz="2400" dirty="0" smtClean="0">
                <a:solidFill>
                  <a:srgbClr val="002060"/>
                </a:solidFill>
                <a:latin typeface="Arial" pitchFamily="34" charset="0"/>
                <a:ea typeface="+mn-ea"/>
                <a:cs typeface="Arial" pitchFamily="34" charset="0"/>
              </a:rPr>
              <a:t>  * مساعدة مسؤولي مكتبات الكليات والمعاهد في تسيير الهياكل الموضوعة تحت سلطتهم.</a:t>
            </a:r>
            <a:br>
              <a:rPr lang="ar-DZ" sz="2400" dirty="0" smtClean="0">
                <a:solidFill>
                  <a:srgbClr val="002060"/>
                </a:solidFill>
                <a:latin typeface="Arial" pitchFamily="34" charset="0"/>
                <a:ea typeface="+mn-ea"/>
                <a:cs typeface="Arial" pitchFamily="34" charset="0"/>
              </a:rPr>
            </a:br>
            <a:r>
              <a:rPr lang="ar-DZ" sz="2400" dirty="0" smtClean="0">
                <a:solidFill>
                  <a:srgbClr val="002060"/>
                </a:solidFill>
                <a:latin typeface="Arial" pitchFamily="34" charset="0"/>
                <a:ea typeface="+mn-ea"/>
                <a:cs typeface="Arial" pitchFamily="34" charset="0"/>
              </a:rPr>
              <a:t>* صيانة الرصيد الوثائقي للمكتبة المركزية والتحيين المستمر لعملية الجرد.</a:t>
            </a:r>
            <a:br>
              <a:rPr lang="ar-DZ" sz="2400" dirty="0" smtClean="0">
                <a:solidFill>
                  <a:srgbClr val="002060"/>
                </a:solidFill>
                <a:latin typeface="Arial" pitchFamily="34" charset="0"/>
                <a:ea typeface="+mn-ea"/>
                <a:cs typeface="Arial" pitchFamily="34" charset="0"/>
              </a:rPr>
            </a:br>
            <a:r>
              <a:rPr lang="ar-DZ" sz="2400" dirty="0" smtClean="0">
                <a:solidFill>
                  <a:srgbClr val="002060"/>
                </a:solidFill>
                <a:latin typeface="Arial" pitchFamily="34" charset="0"/>
                <a:ea typeface="+mn-ea"/>
                <a:cs typeface="Arial" pitchFamily="34" charset="0"/>
              </a:rPr>
              <a:t>* وضع الشروط الملائمة لاستعمال الرصيد الوثائقي من قبل الطلبة والأساتذة.</a:t>
            </a:r>
            <a:br>
              <a:rPr lang="ar-DZ" sz="2400" dirty="0" smtClean="0">
                <a:solidFill>
                  <a:srgbClr val="002060"/>
                </a:solidFill>
                <a:latin typeface="Arial" pitchFamily="34" charset="0"/>
                <a:ea typeface="+mn-ea"/>
                <a:cs typeface="Arial" pitchFamily="34" charset="0"/>
              </a:rPr>
            </a:br>
            <a:r>
              <a:rPr lang="ar-DZ" sz="2400" dirty="0" smtClean="0">
                <a:solidFill>
                  <a:srgbClr val="002060"/>
                </a:solidFill>
                <a:latin typeface="Arial" pitchFamily="34" charset="0"/>
                <a:ea typeface="+mn-ea"/>
                <a:cs typeface="Arial" pitchFamily="34" charset="0"/>
              </a:rPr>
              <a:t>*مساعدة الأساتذة والطلبة في بحوثهم البيبليوغرافية.</a:t>
            </a:r>
            <a:br>
              <a:rPr lang="ar-DZ" sz="2400" dirty="0" smtClean="0">
                <a:solidFill>
                  <a:srgbClr val="002060"/>
                </a:solidFill>
                <a:latin typeface="Arial" pitchFamily="34" charset="0"/>
                <a:ea typeface="+mn-ea"/>
                <a:cs typeface="Arial" pitchFamily="34" charset="0"/>
              </a:rPr>
            </a:br>
            <a:r>
              <a:rPr lang="ar-DZ" sz="2400" dirty="0" smtClean="0">
                <a:solidFill>
                  <a:srgbClr val="002060"/>
                </a:solidFill>
                <a:latin typeface="Arial" pitchFamily="34" charset="0"/>
                <a:ea typeface="+mn-ea"/>
                <a:cs typeface="Arial" pitchFamily="34" charset="0"/>
              </a:rPr>
              <a:t>*مسك بطاقية الرسائل والمذكرات لما بعد التدرج. </a:t>
            </a:r>
            <a:r>
              <a:rPr lang="ar-DZ" sz="2400" dirty="0" smtClean="0"/>
              <a:t/>
            </a:r>
            <a:br>
              <a:rPr lang="ar-DZ" sz="2400" dirty="0" smtClean="0"/>
            </a:br>
            <a:endParaRPr lang="fr-FR" sz="2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3540" y="548680"/>
            <a:ext cx="370681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9846249"/>
      </p:ext>
    </p:extLst>
  </p:cSld>
  <p:clrMapOvr>
    <a:masterClrMapping/>
  </p:clrMapOvr>
  <mc:AlternateContent xmlns:mc="http://schemas.openxmlformats.org/markup-compatibility/2006" xmlns:p14="http://schemas.microsoft.com/office/powerpoint/2010/main">
    <mc:Choice Requires="p14">
      <p:transition spd="slow" p14:dur="2000" advClick="0" advTm="1000">
        <p14:prism isContent="1"/>
        <p:sndAc>
          <p:stSnd>
            <p:snd r:embed="rId2" name="chimes.wav"/>
          </p:stSnd>
        </p:sndAc>
      </p:transition>
    </mc:Choice>
    <mc:Fallback xmlns="">
      <p:transition spd="slow" advClick="0" advTm="1000">
        <p:fade/>
        <p:sndAc>
          <p:stSnd>
            <p:snd r:embed="rId4" name="chimes.wav"/>
          </p:stSnd>
        </p:sndAc>
      </p:transition>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504</TotalTime>
  <Words>2428</Words>
  <Application>Microsoft Office PowerPoint</Application>
  <PresentationFormat>Affichage à l'écran (4:3)</PresentationFormat>
  <Paragraphs>402</Paragraphs>
  <Slides>48</Slides>
  <Notes>5</Notes>
  <HiddenSlides>0</HiddenSlides>
  <MMClips>1</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48</vt:i4>
      </vt:variant>
    </vt:vector>
  </HeadingPairs>
  <TitlesOfParts>
    <vt:vector size="62" baseType="lpstr">
      <vt:lpstr>Arabic Transparent</vt:lpstr>
      <vt:lpstr>Arabic Typesetting</vt:lpstr>
      <vt:lpstr>Arial</vt:lpstr>
      <vt:lpstr>Calibri</vt:lpstr>
      <vt:lpstr>Constantia</vt:lpstr>
      <vt:lpstr>Courier New</vt:lpstr>
      <vt:lpstr>DecoType Naskh</vt:lpstr>
      <vt:lpstr>DTP Naskh</vt:lpstr>
      <vt:lpstr>Majalla UI</vt:lpstr>
      <vt:lpstr>Times New Roman</vt:lpstr>
      <vt:lpstr>Traditional Arabic</vt:lpstr>
      <vt:lpstr>Trebuchet MS</vt:lpstr>
      <vt:lpstr>Wingdings 2</vt:lpstr>
      <vt:lpstr>Thème Office</vt:lpstr>
      <vt:lpstr>   </vt:lpstr>
      <vt:lpstr>   </vt:lpstr>
      <vt:lpstr>Présentation PowerPoint</vt:lpstr>
      <vt:lpstr> الدكتور أحمد عروة : طبيب، باحث، وشاعر، ناضل قبل الثورة وأثناءها في عدة منظمات وطنية، حيث كان عضوا في حزب الشعب الجزائري قبل 1954، ورئيسا لجمعية الطلبة المسلمين في  1952، اعتقل من 1957 إلى 1959.  بعد استرجاع السيادة الوطنية تقلد عدة مناصب، كان آخرها تعيينه عميدا على رأس جامعة الأمير عبد القادر للعلوم الإسلامية سنة 1989، حتى وافته المنية يوم الخميس 27 فيفري 1992 رحمه الله. أعماله ومؤلفاته : ترك عدة مؤلفات كلها بالفرنسية. تتسم كتاباته بالعقلانية والأصالة، والتفتح، والنزعة العلمية الجادة. له كتاب «الإسلام في مفترق الطرق « ترجم إلى اثنين وعشرين لغة، وبلغت مؤلفاته الطبية والأدبية أكثر من اثني عشرة كتابا بالإضافة إلى العديد من البحوث الإسلامية.  - l’islam à la croisée des chemins.                                                -l’islam et la science.                                                                   - l’islam et la morale des sexes.                                                   -l’homme et son milieu.                                                            - تأملات حول العلم و الدين.   - الوقاية وحفظ الصحة  عند ابن سينا. - الصحة الاجتماعية في آفاقها الإسلامية. - دواوين شعرية : ذكرى وبشرى من وحي الثورة  الجزائرية.              </vt:lpstr>
      <vt:lpstr>Présentation PowerPoint</vt:lpstr>
      <vt:lpstr>Présentation PowerPoint</vt:lpstr>
      <vt:lpstr>Présentation PowerPoint</vt:lpstr>
      <vt:lpstr>:</vt:lpstr>
      <vt:lpstr>    مهامها بمقتضى القرار الوزاري المشترك المؤرخ في 08 رجب سنة 1425 هـ الموافق لـ 20 أوت سنة 2004م. الذي يحدد التنظيم الإداري لمديرية الجامعة، الكلية، المعهد، ملحقة الجامعة، ومصالحها المشتركة. وحسب المادة 21 منه، فإن المكتبة المركزية للجامعة تتكفل بالمهام الآتية:    *اقتراح برامج اقتناء المراجع والتوثيق الجامعي بالاتصال مع مكتبات الكليات والمعاهد.    * تنظيم الرصيد الوثائقي للمكتبة المركزية باستعمال أحدث الطرق للمعالجة والترتيب.   * مساعدة مسؤولي مكتبات الكليات والمعاهد في تسيير الهياكل الموضوعة تحت سلطتهم. * صيانة الرصيد الوثائقي للمكتبة المركزية والتحيين المستمر لعملية الجرد. * وضع الشروط الملائمة لاستعمال الرصيد الوثائقي من قبل الطلبة والأساتذة. *مساعدة الأساتذة والطلبة في بحوثهم البيبليوغرافية. *مسك بطاقية الرسائل والمذكرات لما بعد التدرج.  </vt:lpstr>
      <vt:lpstr>الهيكل  التنظيمي  للمكتبة  المركزية</vt:lpstr>
      <vt:lpstr>الخدمات التي تقدمها  مكتبة «د.أحمد» عروة الجامعية </vt:lpstr>
      <vt:lpstr>Présentation PowerPoint</vt:lpstr>
      <vt:lpstr>وظائف المكتبة : 1-مديرية المكتبة:    تتمثل في إدارة المكتبة :           *مدير المكتبة.     *الأمانة. تهتم بتسوية ملفات الطلبة ومتابعتها(انخراط، تسجيل، بطاقة المكتبة، تبرئة...)، وكذا التسيير اليومي لشؤون العمال والمكتبة، وذلك كله بالتنسيق مع مختلف المصالح الإدارية والبيداغوجية للجامعة.</vt:lpstr>
      <vt:lpstr>Présentation PowerPoint</vt:lpstr>
      <vt:lpstr>Présentation PowerPoint</vt:lpstr>
      <vt:lpstr>Présentation PowerPoint</vt:lpstr>
      <vt:lpstr>Présentation PowerPoint</vt:lpstr>
      <vt:lpstr>Présentation PowerPoint</vt:lpstr>
      <vt:lpstr>Présentation PowerPoint</vt:lpstr>
      <vt:lpstr>لقطات من المعرض السنوي للمقتنيات الجديدة</vt:lpstr>
      <vt:lpstr>يتبع هذا القسم نظام الرفوف المفتوحة</vt:lpstr>
      <vt:lpstr>Présentation PowerPoint</vt:lpstr>
      <vt:lpstr>Présentation PowerPoint</vt:lpstr>
      <vt:lpstr>Présentation PowerPoint</vt:lpstr>
      <vt:lpstr>*لهذا القسم مخزن يتوفر على المقاييس اللازمة لحفظ المخطوط من إضاءة وتهوية ورطوبة؛  يتسع  لأكثر من 1080 مخطوط  مصفوفة على رفوف حديدية كما تنص عليه النصوص الدولية.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Administrateur</dc:creator>
  <cp:lastModifiedBy>Administrateur</cp:lastModifiedBy>
  <cp:revision>79</cp:revision>
  <dcterms:created xsi:type="dcterms:W3CDTF">2019-12-03T08:42:39Z</dcterms:created>
  <dcterms:modified xsi:type="dcterms:W3CDTF">2022-02-14T07:56:38Z</dcterms:modified>
</cp:coreProperties>
</file>